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53"/>
  </p:notesMasterIdLst>
  <p:sldIdLst>
    <p:sldId id="4761" r:id="rId2"/>
    <p:sldId id="4762" r:id="rId3"/>
    <p:sldId id="4763" r:id="rId4"/>
    <p:sldId id="4764" r:id="rId5"/>
    <p:sldId id="4001" r:id="rId6"/>
    <p:sldId id="4782" r:id="rId7"/>
    <p:sldId id="1154" r:id="rId8"/>
    <p:sldId id="532" r:id="rId9"/>
    <p:sldId id="4505" r:id="rId10"/>
    <p:sldId id="4804" r:id="rId11"/>
    <p:sldId id="4182" r:id="rId12"/>
    <p:sldId id="4678" r:id="rId13"/>
    <p:sldId id="4431" r:id="rId14"/>
    <p:sldId id="4824" r:id="rId15"/>
    <p:sldId id="4825" r:id="rId16"/>
    <p:sldId id="4733" r:id="rId17"/>
    <p:sldId id="4682" r:id="rId18"/>
    <p:sldId id="4683" r:id="rId19"/>
    <p:sldId id="4681" r:id="rId20"/>
    <p:sldId id="4685" r:id="rId21"/>
    <p:sldId id="4686" r:id="rId22"/>
    <p:sldId id="4687" r:id="rId23"/>
    <p:sldId id="4688" r:id="rId24"/>
    <p:sldId id="4689" r:id="rId25"/>
    <p:sldId id="4690" r:id="rId26"/>
    <p:sldId id="4692" r:id="rId27"/>
    <p:sldId id="4850" r:id="rId28"/>
    <p:sldId id="4693" r:id="rId29"/>
    <p:sldId id="4694" r:id="rId30"/>
    <p:sldId id="4695" r:id="rId31"/>
    <p:sldId id="4696" r:id="rId32"/>
    <p:sldId id="4697" r:id="rId33"/>
    <p:sldId id="4698" r:id="rId34"/>
    <p:sldId id="4851" r:id="rId35"/>
    <p:sldId id="4700" r:id="rId36"/>
    <p:sldId id="4738" r:id="rId37"/>
    <p:sldId id="4771" r:id="rId38"/>
    <p:sldId id="4844" r:id="rId39"/>
    <p:sldId id="4845" r:id="rId40"/>
    <p:sldId id="4847" r:id="rId41"/>
    <p:sldId id="4846" r:id="rId42"/>
    <p:sldId id="4848" r:id="rId43"/>
    <p:sldId id="4854" r:id="rId44"/>
    <p:sldId id="4852" r:id="rId45"/>
    <p:sldId id="4853" r:id="rId46"/>
    <p:sldId id="4171" r:id="rId47"/>
    <p:sldId id="4172" r:id="rId48"/>
    <p:sldId id="4777" r:id="rId49"/>
    <p:sldId id="4856" r:id="rId50"/>
    <p:sldId id="4781" r:id="rId51"/>
    <p:sldId id="4100" r:id="rId5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349" autoAdjust="0"/>
    <p:restoredTop sz="91408"/>
  </p:normalViewPr>
  <p:slideViewPr>
    <p:cSldViewPr snapToGrid="0" snapToObjects="1">
      <p:cViewPr varScale="1">
        <p:scale>
          <a:sx n="55" d="100"/>
          <a:sy n="55" d="100"/>
        </p:scale>
        <p:origin x="38" y="3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3022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Total Domestic Spending</a:t>
            </a:r>
            <a:r>
              <a:rPr lang="en-US" sz="2400" baseline="0"/>
              <a:t> </a:t>
            </a:r>
            <a:r>
              <a:rPr lang="en-US" sz="2400"/>
              <a:t>$30.1 </a:t>
            </a:r>
          </a:p>
        </c:rich>
      </c:tx>
      <c:layout>
        <c:manualLayout>
          <c:xMode val="edge"/>
          <c:yMode val="edge"/>
          <c:x val="0.25193044619422567"/>
          <c:y val="3.18181818181818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15720603646066E-2"/>
          <c:y val="0.16010521956032092"/>
          <c:w val="0.83469268339973313"/>
          <c:h val="0.6833796373857523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66C-4E2E-B550-8FCC303DA20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66C-4E2E-B550-8FCC303DA2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66C-4E2E-B550-8FCC303DA20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BC5C176A-11BA-46CA-B58F-6E2754C70B7C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E91A2A5C-542B-4054-8CDB-17A5A0B20A5E}" type="CATEGORYNAME">
                      <a:rPr lang="en-US" baseline="0"/>
                      <a:pPr/>
                      <a:t>[CATEGORY NAME]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F66C-4E2E-B550-8FCC303DA20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F85F4EF-A05E-431E-A7DE-9F7B8AA3BE40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376B39AC-70A3-4387-B5EC-7F001A0FD07E}" type="CATEGORYNAME">
                      <a:rPr lang="en-US" baseline="0"/>
                      <a:pPr/>
                      <a:t>[CATEGORY NAME]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F66C-4E2E-B550-8FCC303DA20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01BE619-5477-47DC-84FC-2C01DBA03B71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C73DCAB8-C079-455B-95B8-76A48FA231C9}" type="CATEGORYNAME">
                      <a:rPr lang="en-US" baseline="0"/>
                      <a:pPr/>
                      <a:t>[CATEGORY NAME]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60972938412032"/>
                      <c:h val="0.1461900374155358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F66C-4E2E-B550-8FCC303DA20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Consumption</c:v>
                </c:pt>
                <c:pt idx="1">
                  <c:v>Investment</c:v>
                </c:pt>
                <c:pt idx="2">
                  <c:v>Government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19825.3</c:v>
                </c:pt>
                <c:pt idx="1">
                  <c:v>5272.9</c:v>
                </c:pt>
                <c:pt idx="2">
                  <c:v>4989.7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Sheet1!$C$2:$C$4</c15:f>
                <c15:dlblRangeCache>
                  <c:ptCount val="3"/>
                  <c:pt idx="0">
                    <c:v>67.9%</c:v>
                  </c:pt>
                  <c:pt idx="1">
                    <c:v>18.1%</c:v>
                  </c:pt>
                  <c:pt idx="2">
                    <c:v>17.1%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F66C-4E2E-B550-8FCC303DA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Median Single</a:t>
            </a:r>
            <a:r>
              <a:rPr lang="en-US" sz="3200" baseline="0"/>
              <a:t> Family Home Prices</a:t>
            </a:r>
            <a:endParaRPr lang="en-US" sz="3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10058574995199"/>
          <c:y val="7.6749946836964969E-2"/>
          <c:w val="0.95643387347477771"/>
          <c:h val="0.88240896942031266"/>
        </c:manualLayout>
      </c:layout>
      <c:lineChart>
        <c:grouping val="standard"/>
        <c:varyColors val="0"/>
        <c:ser>
          <c:idx val="0"/>
          <c:order val="0"/>
          <c:tx>
            <c:v>Pittsburgh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'Metro_zhvi_uc_sfr_tier_0.33_0.6'!$BF$1:$KV$1</c:f>
              <c:numCache>
                <c:formatCode>m/d/yyyy</c:formatCode>
                <c:ptCount val="251"/>
                <c:pt idx="0">
                  <c:v>38138</c:v>
                </c:pt>
                <c:pt idx="1">
                  <c:v>38168</c:v>
                </c:pt>
                <c:pt idx="2">
                  <c:v>38199</c:v>
                </c:pt>
                <c:pt idx="3">
                  <c:v>38230</c:v>
                </c:pt>
                <c:pt idx="4">
                  <c:v>38260</c:v>
                </c:pt>
                <c:pt idx="5">
                  <c:v>38291</c:v>
                </c:pt>
                <c:pt idx="6">
                  <c:v>38321</c:v>
                </c:pt>
                <c:pt idx="7">
                  <c:v>38352</c:v>
                </c:pt>
                <c:pt idx="8">
                  <c:v>38383</c:v>
                </c:pt>
                <c:pt idx="9">
                  <c:v>38411</c:v>
                </c:pt>
                <c:pt idx="10">
                  <c:v>38442</c:v>
                </c:pt>
                <c:pt idx="11">
                  <c:v>38472</c:v>
                </c:pt>
                <c:pt idx="12">
                  <c:v>38503</c:v>
                </c:pt>
                <c:pt idx="13">
                  <c:v>38533</c:v>
                </c:pt>
                <c:pt idx="14">
                  <c:v>38564</c:v>
                </c:pt>
                <c:pt idx="15">
                  <c:v>38595</c:v>
                </c:pt>
                <c:pt idx="16">
                  <c:v>38625</c:v>
                </c:pt>
                <c:pt idx="17">
                  <c:v>38656</c:v>
                </c:pt>
                <c:pt idx="18">
                  <c:v>38686</c:v>
                </c:pt>
                <c:pt idx="19">
                  <c:v>38717</c:v>
                </c:pt>
                <c:pt idx="20">
                  <c:v>38748</c:v>
                </c:pt>
                <c:pt idx="21">
                  <c:v>38776</c:v>
                </c:pt>
                <c:pt idx="22">
                  <c:v>38807</c:v>
                </c:pt>
                <c:pt idx="23">
                  <c:v>38837</c:v>
                </c:pt>
                <c:pt idx="24">
                  <c:v>38868</c:v>
                </c:pt>
                <c:pt idx="25">
                  <c:v>38898</c:v>
                </c:pt>
                <c:pt idx="26">
                  <c:v>38929</c:v>
                </c:pt>
                <c:pt idx="27">
                  <c:v>38960</c:v>
                </c:pt>
                <c:pt idx="28">
                  <c:v>38990</c:v>
                </c:pt>
                <c:pt idx="29">
                  <c:v>39021</c:v>
                </c:pt>
                <c:pt idx="30">
                  <c:v>39051</c:v>
                </c:pt>
                <c:pt idx="31">
                  <c:v>39082</c:v>
                </c:pt>
                <c:pt idx="32">
                  <c:v>39113</c:v>
                </c:pt>
                <c:pt idx="33">
                  <c:v>39141</c:v>
                </c:pt>
                <c:pt idx="34">
                  <c:v>39172</c:v>
                </c:pt>
                <c:pt idx="35">
                  <c:v>39202</c:v>
                </c:pt>
                <c:pt idx="36">
                  <c:v>39233</c:v>
                </c:pt>
                <c:pt idx="37">
                  <c:v>39263</c:v>
                </c:pt>
                <c:pt idx="38">
                  <c:v>39294</c:v>
                </c:pt>
                <c:pt idx="39">
                  <c:v>39325</c:v>
                </c:pt>
                <c:pt idx="40">
                  <c:v>39355</c:v>
                </c:pt>
                <c:pt idx="41">
                  <c:v>39386</c:v>
                </c:pt>
                <c:pt idx="42">
                  <c:v>39416</c:v>
                </c:pt>
                <c:pt idx="43">
                  <c:v>39447</c:v>
                </c:pt>
                <c:pt idx="44">
                  <c:v>39478</c:v>
                </c:pt>
                <c:pt idx="45">
                  <c:v>39507</c:v>
                </c:pt>
                <c:pt idx="46">
                  <c:v>39538</c:v>
                </c:pt>
                <c:pt idx="47">
                  <c:v>39568</c:v>
                </c:pt>
                <c:pt idx="48">
                  <c:v>39599</c:v>
                </c:pt>
                <c:pt idx="49">
                  <c:v>39629</c:v>
                </c:pt>
                <c:pt idx="50">
                  <c:v>39660</c:v>
                </c:pt>
                <c:pt idx="51">
                  <c:v>39691</c:v>
                </c:pt>
                <c:pt idx="52">
                  <c:v>39721</c:v>
                </c:pt>
                <c:pt idx="53">
                  <c:v>39752</c:v>
                </c:pt>
                <c:pt idx="54">
                  <c:v>39782</c:v>
                </c:pt>
                <c:pt idx="55">
                  <c:v>39813</c:v>
                </c:pt>
                <c:pt idx="56">
                  <c:v>39844</c:v>
                </c:pt>
                <c:pt idx="57">
                  <c:v>39872</c:v>
                </c:pt>
                <c:pt idx="58">
                  <c:v>39903</c:v>
                </c:pt>
                <c:pt idx="59">
                  <c:v>39933</c:v>
                </c:pt>
                <c:pt idx="60">
                  <c:v>39964</c:v>
                </c:pt>
                <c:pt idx="61">
                  <c:v>39994</c:v>
                </c:pt>
                <c:pt idx="62">
                  <c:v>40025</c:v>
                </c:pt>
                <c:pt idx="63">
                  <c:v>40056</c:v>
                </c:pt>
                <c:pt idx="64">
                  <c:v>40086</c:v>
                </c:pt>
                <c:pt idx="65">
                  <c:v>40117</c:v>
                </c:pt>
                <c:pt idx="66">
                  <c:v>40147</c:v>
                </c:pt>
                <c:pt idx="67">
                  <c:v>40178</c:v>
                </c:pt>
                <c:pt idx="68">
                  <c:v>40209</c:v>
                </c:pt>
                <c:pt idx="69">
                  <c:v>40237</c:v>
                </c:pt>
                <c:pt idx="70">
                  <c:v>40268</c:v>
                </c:pt>
                <c:pt idx="71">
                  <c:v>40298</c:v>
                </c:pt>
                <c:pt idx="72">
                  <c:v>40329</c:v>
                </c:pt>
                <c:pt idx="73">
                  <c:v>40359</c:v>
                </c:pt>
                <c:pt idx="74">
                  <c:v>40390</c:v>
                </c:pt>
                <c:pt idx="75">
                  <c:v>40421</c:v>
                </c:pt>
                <c:pt idx="76">
                  <c:v>40451</c:v>
                </c:pt>
                <c:pt idx="77">
                  <c:v>40482</c:v>
                </c:pt>
                <c:pt idx="78">
                  <c:v>40512</c:v>
                </c:pt>
                <c:pt idx="79">
                  <c:v>40543</c:v>
                </c:pt>
                <c:pt idx="80">
                  <c:v>40574</c:v>
                </c:pt>
                <c:pt idx="81">
                  <c:v>40602</c:v>
                </c:pt>
                <c:pt idx="82">
                  <c:v>40633</c:v>
                </c:pt>
                <c:pt idx="83">
                  <c:v>40663</c:v>
                </c:pt>
                <c:pt idx="84">
                  <c:v>40694</c:v>
                </c:pt>
                <c:pt idx="85">
                  <c:v>40724</c:v>
                </c:pt>
                <c:pt idx="86">
                  <c:v>40755</c:v>
                </c:pt>
                <c:pt idx="87">
                  <c:v>40786</c:v>
                </c:pt>
                <c:pt idx="88">
                  <c:v>40816</c:v>
                </c:pt>
                <c:pt idx="89">
                  <c:v>40847</c:v>
                </c:pt>
                <c:pt idx="90">
                  <c:v>40877</c:v>
                </c:pt>
                <c:pt idx="91">
                  <c:v>40908</c:v>
                </c:pt>
                <c:pt idx="92">
                  <c:v>40939</c:v>
                </c:pt>
                <c:pt idx="93">
                  <c:v>40968</c:v>
                </c:pt>
                <c:pt idx="94">
                  <c:v>40999</c:v>
                </c:pt>
                <c:pt idx="95">
                  <c:v>41029</c:v>
                </c:pt>
                <c:pt idx="96">
                  <c:v>41060</c:v>
                </c:pt>
                <c:pt idx="97">
                  <c:v>41090</c:v>
                </c:pt>
                <c:pt idx="98">
                  <c:v>41121</c:v>
                </c:pt>
                <c:pt idx="99">
                  <c:v>41152</c:v>
                </c:pt>
                <c:pt idx="100">
                  <c:v>41182</c:v>
                </c:pt>
                <c:pt idx="101">
                  <c:v>41213</c:v>
                </c:pt>
                <c:pt idx="102">
                  <c:v>41243</c:v>
                </c:pt>
                <c:pt idx="103">
                  <c:v>41274</c:v>
                </c:pt>
                <c:pt idx="104">
                  <c:v>41305</c:v>
                </c:pt>
                <c:pt idx="105">
                  <c:v>41333</c:v>
                </c:pt>
                <c:pt idx="106">
                  <c:v>41364</c:v>
                </c:pt>
                <c:pt idx="107">
                  <c:v>41394</c:v>
                </c:pt>
                <c:pt idx="108">
                  <c:v>41425</c:v>
                </c:pt>
                <c:pt idx="109">
                  <c:v>41455</c:v>
                </c:pt>
                <c:pt idx="110">
                  <c:v>41486</c:v>
                </c:pt>
                <c:pt idx="111">
                  <c:v>41517</c:v>
                </c:pt>
                <c:pt idx="112">
                  <c:v>41547</c:v>
                </c:pt>
                <c:pt idx="113">
                  <c:v>41578</c:v>
                </c:pt>
                <c:pt idx="114">
                  <c:v>41608</c:v>
                </c:pt>
                <c:pt idx="115">
                  <c:v>41639</c:v>
                </c:pt>
                <c:pt idx="116">
                  <c:v>41670</c:v>
                </c:pt>
                <c:pt idx="117">
                  <c:v>41698</c:v>
                </c:pt>
                <c:pt idx="118">
                  <c:v>41729</c:v>
                </c:pt>
                <c:pt idx="119">
                  <c:v>41759</c:v>
                </c:pt>
                <c:pt idx="120">
                  <c:v>41790</c:v>
                </c:pt>
                <c:pt idx="121">
                  <c:v>41820</c:v>
                </c:pt>
                <c:pt idx="122">
                  <c:v>41851</c:v>
                </c:pt>
                <c:pt idx="123">
                  <c:v>41882</c:v>
                </c:pt>
                <c:pt idx="124">
                  <c:v>41912</c:v>
                </c:pt>
                <c:pt idx="125">
                  <c:v>41943</c:v>
                </c:pt>
                <c:pt idx="126">
                  <c:v>41973</c:v>
                </c:pt>
                <c:pt idx="127">
                  <c:v>42004</c:v>
                </c:pt>
                <c:pt idx="128">
                  <c:v>42035</c:v>
                </c:pt>
                <c:pt idx="129">
                  <c:v>42063</c:v>
                </c:pt>
                <c:pt idx="130">
                  <c:v>42094</c:v>
                </c:pt>
                <c:pt idx="131">
                  <c:v>42124</c:v>
                </c:pt>
                <c:pt idx="132">
                  <c:v>42155</c:v>
                </c:pt>
                <c:pt idx="133">
                  <c:v>42185</c:v>
                </c:pt>
                <c:pt idx="134">
                  <c:v>42216</c:v>
                </c:pt>
                <c:pt idx="135">
                  <c:v>42247</c:v>
                </c:pt>
                <c:pt idx="136">
                  <c:v>42277</c:v>
                </c:pt>
                <c:pt idx="137">
                  <c:v>42308</c:v>
                </c:pt>
                <c:pt idx="138">
                  <c:v>42338</c:v>
                </c:pt>
                <c:pt idx="139">
                  <c:v>42369</c:v>
                </c:pt>
                <c:pt idx="140">
                  <c:v>42400</c:v>
                </c:pt>
                <c:pt idx="141">
                  <c:v>42429</c:v>
                </c:pt>
                <c:pt idx="142">
                  <c:v>42460</c:v>
                </c:pt>
                <c:pt idx="143">
                  <c:v>42490</c:v>
                </c:pt>
                <c:pt idx="144">
                  <c:v>42521</c:v>
                </c:pt>
                <c:pt idx="145">
                  <c:v>42551</c:v>
                </c:pt>
                <c:pt idx="146">
                  <c:v>42582</c:v>
                </c:pt>
                <c:pt idx="147">
                  <c:v>42613</c:v>
                </c:pt>
                <c:pt idx="148">
                  <c:v>42643</c:v>
                </c:pt>
                <c:pt idx="149">
                  <c:v>42674</c:v>
                </c:pt>
                <c:pt idx="150">
                  <c:v>42704</c:v>
                </c:pt>
                <c:pt idx="151">
                  <c:v>42735</c:v>
                </c:pt>
                <c:pt idx="152">
                  <c:v>42766</c:v>
                </c:pt>
                <c:pt idx="153">
                  <c:v>42794</c:v>
                </c:pt>
                <c:pt idx="154">
                  <c:v>42825</c:v>
                </c:pt>
                <c:pt idx="155">
                  <c:v>42855</c:v>
                </c:pt>
                <c:pt idx="156">
                  <c:v>42886</c:v>
                </c:pt>
                <c:pt idx="157">
                  <c:v>42916</c:v>
                </c:pt>
                <c:pt idx="158">
                  <c:v>42947</c:v>
                </c:pt>
                <c:pt idx="159">
                  <c:v>42978</c:v>
                </c:pt>
                <c:pt idx="160">
                  <c:v>43008</c:v>
                </c:pt>
                <c:pt idx="161">
                  <c:v>43039</c:v>
                </c:pt>
                <c:pt idx="162">
                  <c:v>43069</c:v>
                </c:pt>
                <c:pt idx="163">
                  <c:v>43100</c:v>
                </c:pt>
                <c:pt idx="164">
                  <c:v>43131</c:v>
                </c:pt>
                <c:pt idx="165">
                  <c:v>43159</c:v>
                </c:pt>
                <c:pt idx="166">
                  <c:v>43190</c:v>
                </c:pt>
                <c:pt idx="167">
                  <c:v>43220</c:v>
                </c:pt>
                <c:pt idx="168">
                  <c:v>43251</c:v>
                </c:pt>
                <c:pt idx="169">
                  <c:v>43281</c:v>
                </c:pt>
                <c:pt idx="170">
                  <c:v>43312</c:v>
                </c:pt>
                <c:pt idx="171">
                  <c:v>43343</c:v>
                </c:pt>
                <c:pt idx="172">
                  <c:v>43373</c:v>
                </c:pt>
                <c:pt idx="173">
                  <c:v>43404</c:v>
                </c:pt>
                <c:pt idx="174">
                  <c:v>43434</c:v>
                </c:pt>
                <c:pt idx="175">
                  <c:v>43465</c:v>
                </c:pt>
                <c:pt idx="176">
                  <c:v>43496</c:v>
                </c:pt>
                <c:pt idx="177">
                  <c:v>43524</c:v>
                </c:pt>
                <c:pt idx="178">
                  <c:v>43555</c:v>
                </c:pt>
                <c:pt idx="179">
                  <c:v>43585</c:v>
                </c:pt>
                <c:pt idx="180">
                  <c:v>43616</c:v>
                </c:pt>
                <c:pt idx="181">
                  <c:v>43646</c:v>
                </c:pt>
                <c:pt idx="182">
                  <c:v>43677</c:v>
                </c:pt>
                <c:pt idx="183">
                  <c:v>43708</c:v>
                </c:pt>
                <c:pt idx="184">
                  <c:v>43738</c:v>
                </c:pt>
                <c:pt idx="185">
                  <c:v>43769</c:v>
                </c:pt>
                <c:pt idx="186">
                  <c:v>43799</c:v>
                </c:pt>
                <c:pt idx="187">
                  <c:v>43830</c:v>
                </c:pt>
                <c:pt idx="188">
                  <c:v>43861</c:v>
                </c:pt>
                <c:pt idx="189">
                  <c:v>43890</c:v>
                </c:pt>
                <c:pt idx="190">
                  <c:v>43921</c:v>
                </c:pt>
                <c:pt idx="191">
                  <c:v>43951</c:v>
                </c:pt>
                <c:pt idx="192">
                  <c:v>43982</c:v>
                </c:pt>
                <c:pt idx="193">
                  <c:v>44012</c:v>
                </c:pt>
                <c:pt idx="194">
                  <c:v>44043</c:v>
                </c:pt>
                <c:pt idx="195">
                  <c:v>44074</c:v>
                </c:pt>
                <c:pt idx="196">
                  <c:v>44104</c:v>
                </c:pt>
                <c:pt idx="197">
                  <c:v>44135</c:v>
                </c:pt>
                <c:pt idx="198">
                  <c:v>44165</c:v>
                </c:pt>
                <c:pt idx="199">
                  <c:v>44196</c:v>
                </c:pt>
                <c:pt idx="200">
                  <c:v>44227</c:v>
                </c:pt>
                <c:pt idx="201">
                  <c:v>44255</c:v>
                </c:pt>
                <c:pt idx="202">
                  <c:v>44286</c:v>
                </c:pt>
                <c:pt idx="203">
                  <c:v>44316</c:v>
                </c:pt>
                <c:pt idx="204">
                  <c:v>44347</c:v>
                </c:pt>
                <c:pt idx="205">
                  <c:v>44377</c:v>
                </c:pt>
                <c:pt idx="206">
                  <c:v>44408</c:v>
                </c:pt>
                <c:pt idx="207">
                  <c:v>44439</c:v>
                </c:pt>
                <c:pt idx="208">
                  <c:v>44469</c:v>
                </c:pt>
                <c:pt idx="209">
                  <c:v>44500</c:v>
                </c:pt>
                <c:pt idx="210">
                  <c:v>44530</c:v>
                </c:pt>
                <c:pt idx="211">
                  <c:v>44561</c:v>
                </c:pt>
                <c:pt idx="212">
                  <c:v>44592</c:v>
                </c:pt>
                <c:pt idx="213">
                  <c:v>44620</c:v>
                </c:pt>
                <c:pt idx="214">
                  <c:v>44651</c:v>
                </c:pt>
                <c:pt idx="215">
                  <c:v>44681</c:v>
                </c:pt>
                <c:pt idx="216">
                  <c:v>44712</c:v>
                </c:pt>
                <c:pt idx="217">
                  <c:v>44742</c:v>
                </c:pt>
                <c:pt idx="218">
                  <c:v>44773</c:v>
                </c:pt>
                <c:pt idx="219">
                  <c:v>44804</c:v>
                </c:pt>
                <c:pt idx="220">
                  <c:v>44834</c:v>
                </c:pt>
                <c:pt idx="221">
                  <c:v>44865</c:v>
                </c:pt>
                <c:pt idx="222">
                  <c:v>44895</c:v>
                </c:pt>
                <c:pt idx="223">
                  <c:v>44926</c:v>
                </c:pt>
                <c:pt idx="224">
                  <c:v>44957</c:v>
                </c:pt>
                <c:pt idx="225">
                  <c:v>44985</c:v>
                </c:pt>
                <c:pt idx="226">
                  <c:v>45016</c:v>
                </c:pt>
                <c:pt idx="227">
                  <c:v>45046</c:v>
                </c:pt>
                <c:pt idx="228">
                  <c:v>45077</c:v>
                </c:pt>
                <c:pt idx="229">
                  <c:v>45107</c:v>
                </c:pt>
                <c:pt idx="230">
                  <c:v>45138</c:v>
                </c:pt>
                <c:pt idx="231">
                  <c:v>45169</c:v>
                </c:pt>
                <c:pt idx="232">
                  <c:v>45199</c:v>
                </c:pt>
                <c:pt idx="233">
                  <c:v>45230</c:v>
                </c:pt>
                <c:pt idx="234">
                  <c:v>45260</c:v>
                </c:pt>
                <c:pt idx="235">
                  <c:v>45291</c:v>
                </c:pt>
                <c:pt idx="236">
                  <c:v>45322</c:v>
                </c:pt>
                <c:pt idx="237">
                  <c:v>45351</c:v>
                </c:pt>
                <c:pt idx="238">
                  <c:v>45382</c:v>
                </c:pt>
                <c:pt idx="239">
                  <c:v>45412</c:v>
                </c:pt>
                <c:pt idx="240">
                  <c:v>45443</c:v>
                </c:pt>
                <c:pt idx="241">
                  <c:v>45473</c:v>
                </c:pt>
                <c:pt idx="242">
                  <c:v>45504</c:v>
                </c:pt>
                <c:pt idx="243">
                  <c:v>45535</c:v>
                </c:pt>
                <c:pt idx="244">
                  <c:v>45565</c:v>
                </c:pt>
                <c:pt idx="245">
                  <c:v>45596</c:v>
                </c:pt>
                <c:pt idx="246">
                  <c:v>45626</c:v>
                </c:pt>
                <c:pt idx="247">
                  <c:v>45657</c:v>
                </c:pt>
                <c:pt idx="248">
                  <c:v>45688</c:v>
                </c:pt>
                <c:pt idx="249">
                  <c:v>45716</c:v>
                </c:pt>
                <c:pt idx="250">
                  <c:v>45747</c:v>
                </c:pt>
              </c:numCache>
            </c:numRef>
          </c:cat>
          <c:val>
            <c:numRef>
              <c:f>'Metro_zhvi_uc_sfr_tier_0.33_0.6'!$BF$29:$KV$29</c:f>
              <c:numCache>
                <c:formatCode>General</c:formatCode>
                <c:ptCount val="251"/>
                <c:pt idx="0">
                  <c:v>104297.578257327</c:v>
                </c:pt>
                <c:pt idx="1">
                  <c:v>104730.817155218</c:v>
                </c:pt>
                <c:pt idx="2">
                  <c:v>105338.656615637</c:v>
                </c:pt>
                <c:pt idx="3">
                  <c:v>105844.473383519</c:v>
                </c:pt>
                <c:pt idx="4">
                  <c:v>106314.143801258</c:v>
                </c:pt>
                <c:pt idx="5">
                  <c:v>106810.681248509</c:v>
                </c:pt>
                <c:pt idx="6">
                  <c:v>107354.44334538899</c:v>
                </c:pt>
                <c:pt idx="7">
                  <c:v>107856.717412282</c:v>
                </c:pt>
                <c:pt idx="8">
                  <c:v>108340.1978365</c:v>
                </c:pt>
                <c:pt idx="9">
                  <c:v>108454.73592325</c:v>
                </c:pt>
                <c:pt idx="10">
                  <c:v>108594.39009703101</c:v>
                </c:pt>
                <c:pt idx="11">
                  <c:v>108994.75477929899</c:v>
                </c:pt>
                <c:pt idx="12">
                  <c:v>109693.24700405799</c:v>
                </c:pt>
                <c:pt idx="13">
                  <c:v>110381.377559534</c:v>
                </c:pt>
                <c:pt idx="14">
                  <c:v>110866.481947865</c:v>
                </c:pt>
                <c:pt idx="15">
                  <c:v>111397.307820337</c:v>
                </c:pt>
                <c:pt idx="16">
                  <c:v>111779.351778624</c:v>
                </c:pt>
                <c:pt idx="17">
                  <c:v>112086.64987181099</c:v>
                </c:pt>
                <c:pt idx="18">
                  <c:v>112383.173140299</c:v>
                </c:pt>
                <c:pt idx="19">
                  <c:v>112730.533265847</c:v>
                </c:pt>
                <c:pt idx="20">
                  <c:v>113066.79850009699</c:v>
                </c:pt>
                <c:pt idx="21">
                  <c:v>113385.808308947</c:v>
                </c:pt>
                <c:pt idx="22">
                  <c:v>113768.15366396699</c:v>
                </c:pt>
                <c:pt idx="23">
                  <c:v>114144.024618974</c:v>
                </c:pt>
                <c:pt idx="24">
                  <c:v>114486.45432038</c:v>
                </c:pt>
                <c:pt idx="25">
                  <c:v>114853.003473296</c:v>
                </c:pt>
                <c:pt idx="26">
                  <c:v>115105.599208842</c:v>
                </c:pt>
                <c:pt idx="27">
                  <c:v>115191.93244796401</c:v>
                </c:pt>
                <c:pt idx="28">
                  <c:v>115153.84039515701</c:v>
                </c:pt>
                <c:pt idx="29">
                  <c:v>115212.201667923</c:v>
                </c:pt>
                <c:pt idx="30">
                  <c:v>115353.58090374</c:v>
                </c:pt>
                <c:pt idx="31">
                  <c:v>115531.117855342</c:v>
                </c:pt>
                <c:pt idx="32">
                  <c:v>115677.769997686</c:v>
                </c:pt>
                <c:pt idx="33">
                  <c:v>115900.712229096</c:v>
                </c:pt>
                <c:pt idx="34">
                  <c:v>116114.824324127</c:v>
                </c:pt>
                <c:pt idx="35">
                  <c:v>116204.52794221199</c:v>
                </c:pt>
                <c:pt idx="36">
                  <c:v>116297.48827812501</c:v>
                </c:pt>
                <c:pt idx="37">
                  <c:v>116346.907910904</c:v>
                </c:pt>
                <c:pt idx="38">
                  <c:v>116620.954061326</c:v>
                </c:pt>
                <c:pt idx="39">
                  <c:v>116892.842415295</c:v>
                </c:pt>
                <c:pt idx="40">
                  <c:v>117285.965188626</c:v>
                </c:pt>
                <c:pt idx="41">
                  <c:v>117599.43733685699</c:v>
                </c:pt>
                <c:pt idx="42">
                  <c:v>117903.261759923</c:v>
                </c:pt>
                <c:pt idx="43">
                  <c:v>118084.051931052</c:v>
                </c:pt>
                <c:pt idx="44">
                  <c:v>118216.51510875</c:v>
                </c:pt>
                <c:pt idx="45">
                  <c:v>118229.965653402</c:v>
                </c:pt>
                <c:pt idx="46">
                  <c:v>118187.164464339</c:v>
                </c:pt>
                <c:pt idx="47">
                  <c:v>118257.643488072</c:v>
                </c:pt>
                <c:pt idx="48">
                  <c:v>118287.61664781399</c:v>
                </c:pt>
                <c:pt idx="49">
                  <c:v>118302.945906375</c:v>
                </c:pt>
                <c:pt idx="50">
                  <c:v>118229.266934983</c:v>
                </c:pt>
                <c:pt idx="51">
                  <c:v>118160.936828413</c:v>
                </c:pt>
                <c:pt idx="52">
                  <c:v>118168.899885753</c:v>
                </c:pt>
                <c:pt idx="53">
                  <c:v>118144.086525794</c:v>
                </c:pt>
                <c:pt idx="54">
                  <c:v>118120.888470901</c:v>
                </c:pt>
                <c:pt idx="55">
                  <c:v>117785.343227192</c:v>
                </c:pt>
                <c:pt idx="56">
                  <c:v>117401.10753274499</c:v>
                </c:pt>
                <c:pt idx="57">
                  <c:v>117375.79852868299</c:v>
                </c:pt>
                <c:pt idx="58">
                  <c:v>117589.46144809099</c:v>
                </c:pt>
                <c:pt idx="59">
                  <c:v>117863.101338871</c:v>
                </c:pt>
                <c:pt idx="60">
                  <c:v>118013.90032176</c:v>
                </c:pt>
                <c:pt idx="61">
                  <c:v>118220.60210367601</c:v>
                </c:pt>
                <c:pt idx="62">
                  <c:v>118449.67960588</c:v>
                </c:pt>
                <c:pt idx="63">
                  <c:v>118370.508165544</c:v>
                </c:pt>
                <c:pt idx="64">
                  <c:v>118224.506137366</c:v>
                </c:pt>
                <c:pt idx="65">
                  <c:v>118241.48632313601</c:v>
                </c:pt>
                <c:pt idx="66">
                  <c:v>118668.84884782899</c:v>
                </c:pt>
                <c:pt idx="67">
                  <c:v>119352.78054653</c:v>
                </c:pt>
                <c:pt idx="68">
                  <c:v>120116.08349870599</c:v>
                </c:pt>
                <c:pt idx="69">
                  <c:v>120903.83538334</c:v>
                </c:pt>
                <c:pt idx="70">
                  <c:v>121839.79898275599</c:v>
                </c:pt>
                <c:pt idx="71">
                  <c:v>122844.71611240901</c:v>
                </c:pt>
                <c:pt idx="72">
                  <c:v>123561.96798399401</c:v>
                </c:pt>
                <c:pt idx="73">
                  <c:v>123885.618195519</c:v>
                </c:pt>
                <c:pt idx="74">
                  <c:v>123893.573500821</c:v>
                </c:pt>
                <c:pt idx="75">
                  <c:v>123761.36022422</c:v>
                </c:pt>
                <c:pt idx="76">
                  <c:v>123649.88895512299</c:v>
                </c:pt>
                <c:pt idx="77">
                  <c:v>123329.269792027</c:v>
                </c:pt>
                <c:pt idx="78">
                  <c:v>122985.860208864</c:v>
                </c:pt>
                <c:pt idx="79">
                  <c:v>122504.268412019</c:v>
                </c:pt>
                <c:pt idx="80">
                  <c:v>122280.328831273</c:v>
                </c:pt>
                <c:pt idx="81">
                  <c:v>122105.59793704101</c:v>
                </c:pt>
                <c:pt idx="82">
                  <c:v>121986.94956891899</c:v>
                </c:pt>
                <c:pt idx="83">
                  <c:v>121712.746672879</c:v>
                </c:pt>
                <c:pt idx="84">
                  <c:v>121455.700280723</c:v>
                </c:pt>
                <c:pt idx="85">
                  <c:v>121141.685023332</c:v>
                </c:pt>
                <c:pt idx="86">
                  <c:v>120916.864632531</c:v>
                </c:pt>
                <c:pt idx="87">
                  <c:v>120804.678452427</c:v>
                </c:pt>
                <c:pt idx="88">
                  <c:v>120904.873489486</c:v>
                </c:pt>
                <c:pt idx="89">
                  <c:v>120883.063283497</c:v>
                </c:pt>
                <c:pt idx="90">
                  <c:v>120816.514065932</c:v>
                </c:pt>
                <c:pt idx="91">
                  <c:v>120700.178470524</c:v>
                </c:pt>
                <c:pt idx="92">
                  <c:v>120737.950723734</c:v>
                </c:pt>
                <c:pt idx="93">
                  <c:v>121115.071927229</c:v>
                </c:pt>
                <c:pt idx="94">
                  <c:v>121815.274305051</c:v>
                </c:pt>
                <c:pt idx="95">
                  <c:v>122352.473518956</c:v>
                </c:pt>
                <c:pt idx="96">
                  <c:v>122708.620845927</c:v>
                </c:pt>
                <c:pt idx="97">
                  <c:v>122636.184214903</c:v>
                </c:pt>
                <c:pt idx="98">
                  <c:v>122709.976709915</c:v>
                </c:pt>
                <c:pt idx="99">
                  <c:v>122655.616180161</c:v>
                </c:pt>
                <c:pt idx="100">
                  <c:v>122671.49939411601</c:v>
                </c:pt>
                <c:pt idx="101">
                  <c:v>122579.379090908</c:v>
                </c:pt>
                <c:pt idx="102">
                  <c:v>122534.019946987</c:v>
                </c:pt>
                <c:pt idx="103">
                  <c:v>122569.08660250199</c:v>
                </c:pt>
                <c:pt idx="104">
                  <c:v>122599.287705202</c:v>
                </c:pt>
                <c:pt idx="105">
                  <c:v>122605.718948821</c:v>
                </c:pt>
                <c:pt idx="106">
                  <c:v>123018.599390041</c:v>
                </c:pt>
                <c:pt idx="107">
                  <c:v>123884.20847149901</c:v>
                </c:pt>
                <c:pt idx="108">
                  <c:v>124989.710841397</c:v>
                </c:pt>
                <c:pt idx="109">
                  <c:v>125783.924146545</c:v>
                </c:pt>
                <c:pt idx="110">
                  <c:v>126075.067964039</c:v>
                </c:pt>
                <c:pt idx="111">
                  <c:v>126241.70049491301</c:v>
                </c:pt>
                <c:pt idx="112">
                  <c:v>126223.036777068</c:v>
                </c:pt>
                <c:pt idx="113">
                  <c:v>126528.174996264</c:v>
                </c:pt>
                <c:pt idx="114">
                  <c:v>126721.826614586</c:v>
                </c:pt>
                <c:pt idx="115">
                  <c:v>127028.196602853</c:v>
                </c:pt>
                <c:pt idx="116">
                  <c:v>127051.124133978</c:v>
                </c:pt>
                <c:pt idx="117">
                  <c:v>127118.68074750299</c:v>
                </c:pt>
                <c:pt idx="118">
                  <c:v>127295.48221136699</c:v>
                </c:pt>
                <c:pt idx="119">
                  <c:v>127864.865897539</c:v>
                </c:pt>
                <c:pt idx="120">
                  <c:v>128627.95578550101</c:v>
                </c:pt>
                <c:pt idx="121">
                  <c:v>129500.86466497301</c:v>
                </c:pt>
                <c:pt idx="122">
                  <c:v>130369.436559091</c:v>
                </c:pt>
                <c:pt idx="123">
                  <c:v>130993.625745415</c:v>
                </c:pt>
                <c:pt idx="124">
                  <c:v>131321.99276193001</c:v>
                </c:pt>
                <c:pt idx="125">
                  <c:v>131269.76476090599</c:v>
                </c:pt>
                <c:pt idx="126">
                  <c:v>131343.84504635201</c:v>
                </c:pt>
                <c:pt idx="127">
                  <c:v>131634.705168594</c:v>
                </c:pt>
                <c:pt idx="128">
                  <c:v>131985.02213255901</c:v>
                </c:pt>
                <c:pt idx="129">
                  <c:v>132317.52471520001</c:v>
                </c:pt>
                <c:pt idx="130">
                  <c:v>132796.819258245</c:v>
                </c:pt>
                <c:pt idx="131">
                  <c:v>133475.59271062</c:v>
                </c:pt>
                <c:pt idx="132">
                  <c:v>134222.82425287401</c:v>
                </c:pt>
                <c:pt idx="133">
                  <c:v>134802.346599501</c:v>
                </c:pt>
                <c:pt idx="134">
                  <c:v>135517.808192489</c:v>
                </c:pt>
                <c:pt idx="135">
                  <c:v>136324.52985267001</c:v>
                </c:pt>
                <c:pt idx="136">
                  <c:v>137095.26717794701</c:v>
                </c:pt>
                <c:pt idx="137">
                  <c:v>137679.73839440799</c:v>
                </c:pt>
                <c:pt idx="138">
                  <c:v>137946.875742845</c:v>
                </c:pt>
                <c:pt idx="139">
                  <c:v>138297.96407382001</c:v>
                </c:pt>
                <c:pt idx="140">
                  <c:v>138702.08519501</c:v>
                </c:pt>
                <c:pt idx="141">
                  <c:v>139175.20863162901</c:v>
                </c:pt>
                <c:pt idx="142">
                  <c:v>139215.176150891</c:v>
                </c:pt>
                <c:pt idx="143">
                  <c:v>139366.892817015</c:v>
                </c:pt>
                <c:pt idx="144">
                  <c:v>139690.653878788</c:v>
                </c:pt>
                <c:pt idx="145">
                  <c:v>140249.74125863501</c:v>
                </c:pt>
                <c:pt idx="146">
                  <c:v>140515.537471975</c:v>
                </c:pt>
                <c:pt idx="147">
                  <c:v>140775.91194092299</c:v>
                </c:pt>
                <c:pt idx="148">
                  <c:v>141149.83777766701</c:v>
                </c:pt>
                <c:pt idx="149">
                  <c:v>141670.26120132799</c:v>
                </c:pt>
                <c:pt idx="150">
                  <c:v>142211.681898674</c:v>
                </c:pt>
                <c:pt idx="151">
                  <c:v>142875.865246678</c:v>
                </c:pt>
                <c:pt idx="152">
                  <c:v>143393.355482457</c:v>
                </c:pt>
                <c:pt idx="153">
                  <c:v>143700.10515782601</c:v>
                </c:pt>
                <c:pt idx="154">
                  <c:v>143735.97980637301</c:v>
                </c:pt>
                <c:pt idx="155">
                  <c:v>143924.900287595</c:v>
                </c:pt>
                <c:pt idx="156">
                  <c:v>144239.839034228</c:v>
                </c:pt>
                <c:pt idx="157">
                  <c:v>144717.208933655</c:v>
                </c:pt>
                <c:pt idx="158">
                  <c:v>145198.41627620399</c:v>
                </c:pt>
                <c:pt idx="159">
                  <c:v>145806.27833437099</c:v>
                </c:pt>
                <c:pt idx="160">
                  <c:v>146429.87540311099</c:v>
                </c:pt>
                <c:pt idx="161">
                  <c:v>147257.218179121</c:v>
                </c:pt>
                <c:pt idx="162">
                  <c:v>148060.573521732</c:v>
                </c:pt>
                <c:pt idx="163">
                  <c:v>148893.606812107</c:v>
                </c:pt>
                <c:pt idx="164">
                  <c:v>149449.54395041199</c:v>
                </c:pt>
                <c:pt idx="165">
                  <c:v>149994.164333539</c:v>
                </c:pt>
                <c:pt idx="166">
                  <c:v>150791.430860616</c:v>
                </c:pt>
                <c:pt idx="167">
                  <c:v>151651.89597490901</c:v>
                </c:pt>
                <c:pt idx="168">
                  <c:v>152308.342733898</c:v>
                </c:pt>
                <c:pt idx="169">
                  <c:v>152736.31737165901</c:v>
                </c:pt>
                <c:pt idx="170">
                  <c:v>153267.71609686999</c:v>
                </c:pt>
                <c:pt idx="171">
                  <c:v>153925.40702195201</c:v>
                </c:pt>
                <c:pt idx="172">
                  <c:v>154366.28028790001</c:v>
                </c:pt>
                <c:pt idx="173">
                  <c:v>154508.73000980401</c:v>
                </c:pt>
                <c:pt idx="174">
                  <c:v>154506.956840559</c:v>
                </c:pt>
                <c:pt idx="175">
                  <c:v>154546.529965578</c:v>
                </c:pt>
                <c:pt idx="176">
                  <c:v>154856.233519028</c:v>
                </c:pt>
                <c:pt idx="177">
                  <c:v>155612.766026306</c:v>
                </c:pt>
                <c:pt idx="178">
                  <c:v>156532.94714528401</c:v>
                </c:pt>
                <c:pt idx="179">
                  <c:v>157364.32640889901</c:v>
                </c:pt>
                <c:pt idx="180">
                  <c:v>157911.55863954299</c:v>
                </c:pt>
                <c:pt idx="181">
                  <c:v>158513.485704269</c:v>
                </c:pt>
                <c:pt idx="182">
                  <c:v>159081.89072020299</c:v>
                </c:pt>
                <c:pt idx="183">
                  <c:v>159584.26182371599</c:v>
                </c:pt>
                <c:pt idx="184">
                  <c:v>159877.556067647</c:v>
                </c:pt>
                <c:pt idx="185">
                  <c:v>160381.751350345</c:v>
                </c:pt>
                <c:pt idx="186">
                  <c:v>161088.46758312199</c:v>
                </c:pt>
                <c:pt idx="187">
                  <c:v>162015.60690120701</c:v>
                </c:pt>
                <c:pt idx="188">
                  <c:v>163060.344748954</c:v>
                </c:pt>
                <c:pt idx="189">
                  <c:v>164325.94014162099</c:v>
                </c:pt>
                <c:pt idx="190">
                  <c:v>165695.79067036801</c:v>
                </c:pt>
                <c:pt idx="191">
                  <c:v>167071.993017976</c:v>
                </c:pt>
                <c:pt idx="192">
                  <c:v>167756.27601636801</c:v>
                </c:pt>
                <c:pt idx="193">
                  <c:v>167913.444874329</c:v>
                </c:pt>
                <c:pt idx="194">
                  <c:v>168157.186927528</c:v>
                </c:pt>
                <c:pt idx="195">
                  <c:v>169212.20726031699</c:v>
                </c:pt>
                <c:pt idx="196">
                  <c:v>171494.01479384</c:v>
                </c:pt>
                <c:pt idx="197">
                  <c:v>174184.21063957101</c:v>
                </c:pt>
                <c:pt idx="198">
                  <c:v>177216.379191146</c:v>
                </c:pt>
                <c:pt idx="199">
                  <c:v>179838.16058775599</c:v>
                </c:pt>
                <c:pt idx="200">
                  <c:v>182163.39659013599</c:v>
                </c:pt>
                <c:pt idx="201">
                  <c:v>184630.18860609501</c:v>
                </c:pt>
                <c:pt idx="202">
                  <c:v>187208.99563830599</c:v>
                </c:pt>
                <c:pt idx="203">
                  <c:v>189846.410838671</c:v>
                </c:pt>
                <c:pt idx="204">
                  <c:v>192280.77046344499</c:v>
                </c:pt>
                <c:pt idx="205">
                  <c:v>194938.141637797</c:v>
                </c:pt>
                <c:pt idx="206">
                  <c:v>196783.583577515</c:v>
                </c:pt>
                <c:pt idx="207">
                  <c:v>197287.31990895199</c:v>
                </c:pt>
                <c:pt idx="208">
                  <c:v>195981.64062723299</c:v>
                </c:pt>
                <c:pt idx="209">
                  <c:v>194664.19387001399</c:v>
                </c:pt>
                <c:pt idx="210">
                  <c:v>193887.40028738999</c:v>
                </c:pt>
                <c:pt idx="211">
                  <c:v>193918.00637541799</c:v>
                </c:pt>
                <c:pt idx="212">
                  <c:v>195365.245619211</c:v>
                </c:pt>
                <c:pt idx="213">
                  <c:v>198074.41187161399</c:v>
                </c:pt>
                <c:pt idx="214">
                  <c:v>201645.55281816301</c:v>
                </c:pt>
                <c:pt idx="215">
                  <c:v>204385.07969749899</c:v>
                </c:pt>
                <c:pt idx="216">
                  <c:v>205996.21548860599</c:v>
                </c:pt>
                <c:pt idx="217">
                  <c:v>207012.77477191901</c:v>
                </c:pt>
                <c:pt idx="218">
                  <c:v>206987.14956706</c:v>
                </c:pt>
                <c:pt idx="219">
                  <c:v>206109.57904124699</c:v>
                </c:pt>
                <c:pt idx="220">
                  <c:v>204526.574735848</c:v>
                </c:pt>
                <c:pt idx="221">
                  <c:v>203650.05634856599</c:v>
                </c:pt>
                <c:pt idx="222">
                  <c:v>203233.12273029899</c:v>
                </c:pt>
                <c:pt idx="223">
                  <c:v>202758.11191451299</c:v>
                </c:pt>
                <c:pt idx="224">
                  <c:v>201957.540750694</c:v>
                </c:pt>
                <c:pt idx="225">
                  <c:v>201015.605262506</c:v>
                </c:pt>
                <c:pt idx="226">
                  <c:v>200827.607752702</c:v>
                </c:pt>
                <c:pt idx="227">
                  <c:v>201368.04553629499</c:v>
                </c:pt>
                <c:pt idx="228">
                  <c:v>202775.80531573301</c:v>
                </c:pt>
                <c:pt idx="229">
                  <c:v>204431.40402787499</c:v>
                </c:pt>
                <c:pt idx="230">
                  <c:v>206052.754074575</c:v>
                </c:pt>
                <c:pt idx="231">
                  <c:v>207516.50206953799</c:v>
                </c:pt>
                <c:pt idx="232">
                  <c:v>208627.91373731499</c:v>
                </c:pt>
                <c:pt idx="233">
                  <c:v>209314.954029093</c:v>
                </c:pt>
                <c:pt idx="234">
                  <c:v>209579.018501713</c:v>
                </c:pt>
                <c:pt idx="235">
                  <c:v>209686.88814958601</c:v>
                </c:pt>
                <c:pt idx="236">
                  <c:v>209824.092301122</c:v>
                </c:pt>
                <c:pt idx="237">
                  <c:v>210214.82508046101</c:v>
                </c:pt>
                <c:pt idx="238">
                  <c:v>211068.81317884999</c:v>
                </c:pt>
                <c:pt idx="239">
                  <c:v>212387.1525652</c:v>
                </c:pt>
                <c:pt idx="240">
                  <c:v>214018.76893765901</c:v>
                </c:pt>
                <c:pt idx="241">
                  <c:v>215467.79919227699</c:v>
                </c:pt>
                <c:pt idx="242">
                  <c:v>215922.73685684099</c:v>
                </c:pt>
                <c:pt idx="243">
                  <c:v>215578.435617649</c:v>
                </c:pt>
                <c:pt idx="244">
                  <c:v>214875.82094567799</c:v>
                </c:pt>
                <c:pt idx="245">
                  <c:v>214650.50450771101</c:v>
                </c:pt>
                <c:pt idx="246">
                  <c:v>214741.99731777399</c:v>
                </c:pt>
                <c:pt idx="247">
                  <c:v>215234.362335096</c:v>
                </c:pt>
                <c:pt idx="248">
                  <c:v>215664.698483644</c:v>
                </c:pt>
                <c:pt idx="249">
                  <c:v>216091.90723553501</c:v>
                </c:pt>
                <c:pt idx="250">
                  <c:v>216277.79184088999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FD-45C2-8698-C055DD5C56EA}"/>
            </c:ext>
          </c:extLst>
        </c:ser>
        <c:ser>
          <c:idx val="1"/>
          <c:order val="1"/>
          <c:tx>
            <c:v>US</c:v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'Metro_zhvi_uc_sfr_tier_0.33_0.6'!$BF$1:$KV$1</c:f>
              <c:numCache>
                <c:formatCode>m/d/yyyy</c:formatCode>
                <c:ptCount val="251"/>
                <c:pt idx="0">
                  <c:v>38138</c:v>
                </c:pt>
                <c:pt idx="1">
                  <c:v>38168</c:v>
                </c:pt>
                <c:pt idx="2">
                  <c:v>38199</c:v>
                </c:pt>
                <c:pt idx="3">
                  <c:v>38230</c:v>
                </c:pt>
                <c:pt idx="4">
                  <c:v>38260</c:v>
                </c:pt>
                <c:pt idx="5">
                  <c:v>38291</c:v>
                </c:pt>
                <c:pt idx="6">
                  <c:v>38321</c:v>
                </c:pt>
                <c:pt idx="7">
                  <c:v>38352</c:v>
                </c:pt>
                <c:pt idx="8">
                  <c:v>38383</c:v>
                </c:pt>
                <c:pt idx="9">
                  <c:v>38411</c:v>
                </c:pt>
                <c:pt idx="10">
                  <c:v>38442</c:v>
                </c:pt>
                <c:pt idx="11">
                  <c:v>38472</c:v>
                </c:pt>
                <c:pt idx="12">
                  <c:v>38503</c:v>
                </c:pt>
                <c:pt idx="13">
                  <c:v>38533</c:v>
                </c:pt>
                <c:pt idx="14">
                  <c:v>38564</c:v>
                </c:pt>
                <c:pt idx="15">
                  <c:v>38595</c:v>
                </c:pt>
                <c:pt idx="16">
                  <c:v>38625</c:v>
                </c:pt>
                <c:pt idx="17">
                  <c:v>38656</c:v>
                </c:pt>
                <c:pt idx="18">
                  <c:v>38686</c:v>
                </c:pt>
                <c:pt idx="19">
                  <c:v>38717</c:v>
                </c:pt>
                <c:pt idx="20">
                  <c:v>38748</c:v>
                </c:pt>
                <c:pt idx="21">
                  <c:v>38776</c:v>
                </c:pt>
                <c:pt idx="22">
                  <c:v>38807</c:v>
                </c:pt>
                <c:pt idx="23">
                  <c:v>38837</c:v>
                </c:pt>
                <c:pt idx="24">
                  <c:v>38868</c:v>
                </c:pt>
                <c:pt idx="25">
                  <c:v>38898</c:v>
                </c:pt>
                <c:pt idx="26">
                  <c:v>38929</c:v>
                </c:pt>
                <c:pt idx="27">
                  <c:v>38960</c:v>
                </c:pt>
                <c:pt idx="28">
                  <c:v>38990</c:v>
                </c:pt>
                <c:pt idx="29">
                  <c:v>39021</c:v>
                </c:pt>
                <c:pt idx="30">
                  <c:v>39051</c:v>
                </c:pt>
                <c:pt idx="31">
                  <c:v>39082</c:v>
                </c:pt>
                <c:pt idx="32">
                  <c:v>39113</c:v>
                </c:pt>
                <c:pt idx="33">
                  <c:v>39141</c:v>
                </c:pt>
                <c:pt idx="34">
                  <c:v>39172</c:v>
                </c:pt>
                <c:pt idx="35">
                  <c:v>39202</c:v>
                </c:pt>
                <c:pt idx="36">
                  <c:v>39233</c:v>
                </c:pt>
                <c:pt idx="37">
                  <c:v>39263</c:v>
                </c:pt>
                <c:pt idx="38">
                  <c:v>39294</c:v>
                </c:pt>
                <c:pt idx="39">
                  <c:v>39325</c:v>
                </c:pt>
                <c:pt idx="40">
                  <c:v>39355</c:v>
                </c:pt>
                <c:pt idx="41">
                  <c:v>39386</c:v>
                </c:pt>
                <c:pt idx="42">
                  <c:v>39416</c:v>
                </c:pt>
                <c:pt idx="43">
                  <c:v>39447</c:v>
                </c:pt>
                <c:pt idx="44">
                  <c:v>39478</c:v>
                </c:pt>
                <c:pt idx="45">
                  <c:v>39507</c:v>
                </c:pt>
                <c:pt idx="46">
                  <c:v>39538</c:v>
                </c:pt>
                <c:pt idx="47">
                  <c:v>39568</c:v>
                </c:pt>
                <c:pt idx="48">
                  <c:v>39599</c:v>
                </c:pt>
                <c:pt idx="49">
                  <c:v>39629</c:v>
                </c:pt>
                <c:pt idx="50">
                  <c:v>39660</c:v>
                </c:pt>
                <c:pt idx="51">
                  <c:v>39691</c:v>
                </c:pt>
                <c:pt idx="52">
                  <c:v>39721</c:v>
                </c:pt>
                <c:pt idx="53">
                  <c:v>39752</c:v>
                </c:pt>
                <c:pt idx="54">
                  <c:v>39782</c:v>
                </c:pt>
                <c:pt idx="55">
                  <c:v>39813</c:v>
                </c:pt>
                <c:pt idx="56">
                  <c:v>39844</c:v>
                </c:pt>
                <c:pt idx="57">
                  <c:v>39872</c:v>
                </c:pt>
                <c:pt idx="58">
                  <c:v>39903</c:v>
                </c:pt>
                <c:pt idx="59">
                  <c:v>39933</c:v>
                </c:pt>
                <c:pt idx="60">
                  <c:v>39964</c:v>
                </c:pt>
                <c:pt idx="61">
                  <c:v>39994</c:v>
                </c:pt>
                <c:pt idx="62">
                  <c:v>40025</c:v>
                </c:pt>
                <c:pt idx="63">
                  <c:v>40056</c:v>
                </c:pt>
                <c:pt idx="64">
                  <c:v>40086</c:v>
                </c:pt>
                <c:pt idx="65">
                  <c:v>40117</c:v>
                </c:pt>
                <c:pt idx="66">
                  <c:v>40147</c:v>
                </c:pt>
                <c:pt idx="67">
                  <c:v>40178</c:v>
                </c:pt>
                <c:pt idx="68">
                  <c:v>40209</c:v>
                </c:pt>
                <c:pt idx="69">
                  <c:v>40237</c:v>
                </c:pt>
                <c:pt idx="70">
                  <c:v>40268</c:v>
                </c:pt>
                <c:pt idx="71">
                  <c:v>40298</c:v>
                </c:pt>
                <c:pt idx="72">
                  <c:v>40329</c:v>
                </c:pt>
                <c:pt idx="73">
                  <c:v>40359</c:v>
                </c:pt>
                <c:pt idx="74">
                  <c:v>40390</c:v>
                </c:pt>
                <c:pt idx="75">
                  <c:v>40421</c:v>
                </c:pt>
                <c:pt idx="76">
                  <c:v>40451</c:v>
                </c:pt>
                <c:pt idx="77">
                  <c:v>40482</c:v>
                </c:pt>
                <c:pt idx="78">
                  <c:v>40512</c:v>
                </c:pt>
                <c:pt idx="79">
                  <c:v>40543</c:v>
                </c:pt>
                <c:pt idx="80">
                  <c:v>40574</c:v>
                </c:pt>
                <c:pt idx="81">
                  <c:v>40602</c:v>
                </c:pt>
                <c:pt idx="82">
                  <c:v>40633</c:v>
                </c:pt>
                <c:pt idx="83">
                  <c:v>40663</c:v>
                </c:pt>
                <c:pt idx="84">
                  <c:v>40694</c:v>
                </c:pt>
                <c:pt idx="85">
                  <c:v>40724</c:v>
                </c:pt>
                <c:pt idx="86">
                  <c:v>40755</c:v>
                </c:pt>
                <c:pt idx="87">
                  <c:v>40786</c:v>
                </c:pt>
                <c:pt idx="88">
                  <c:v>40816</c:v>
                </c:pt>
                <c:pt idx="89">
                  <c:v>40847</c:v>
                </c:pt>
                <c:pt idx="90">
                  <c:v>40877</c:v>
                </c:pt>
                <c:pt idx="91">
                  <c:v>40908</c:v>
                </c:pt>
                <c:pt idx="92">
                  <c:v>40939</c:v>
                </c:pt>
                <c:pt idx="93">
                  <c:v>40968</c:v>
                </c:pt>
                <c:pt idx="94">
                  <c:v>40999</c:v>
                </c:pt>
                <c:pt idx="95">
                  <c:v>41029</c:v>
                </c:pt>
                <c:pt idx="96">
                  <c:v>41060</c:v>
                </c:pt>
                <c:pt idx="97">
                  <c:v>41090</c:v>
                </c:pt>
                <c:pt idx="98">
                  <c:v>41121</c:v>
                </c:pt>
                <c:pt idx="99">
                  <c:v>41152</c:v>
                </c:pt>
                <c:pt idx="100">
                  <c:v>41182</c:v>
                </c:pt>
                <c:pt idx="101">
                  <c:v>41213</c:v>
                </c:pt>
                <c:pt idx="102">
                  <c:v>41243</c:v>
                </c:pt>
                <c:pt idx="103">
                  <c:v>41274</c:v>
                </c:pt>
                <c:pt idx="104">
                  <c:v>41305</c:v>
                </c:pt>
                <c:pt idx="105">
                  <c:v>41333</c:v>
                </c:pt>
                <c:pt idx="106">
                  <c:v>41364</c:v>
                </c:pt>
                <c:pt idx="107">
                  <c:v>41394</c:v>
                </c:pt>
                <c:pt idx="108">
                  <c:v>41425</c:v>
                </c:pt>
                <c:pt idx="109">
                  <c:v>41455</c:v>
                </c:pt>
                <c:pt idx="110">
                  <c:v>41486</c:v>
                </c:pt>
                <c:pt idx="111">
                  <c:v>41517</c:v>
                </c:pt>
                <c:pt idx="112">
                  <c:v>41547</c:v>
                </c:pt>
                <c:pt idx="113">
                  <c:v>41578</c:v>
                </c:pt>
                <c:pt idx="114">
                  <c:v>41608</c:v>
                </c:pt>
                <c:pt idx="115">
                  <c:v>41639</c:v>
                </c:pt>
                <c:pt idx="116">
                  <c:v>41670</c:v>
                </c:pt>
                <c:pt idx="117">
                  <c:v>41698</c:v>
                </c:pt>
                <c:pt idx="118">
                  <c:v>41729</c:v>
                </c:pt>
                <c:pt idx="119">
                  <c:v>41759</c:v>
                </c:pt>
                <c:pt idx="120">
                  <c:v>41790</c:v>
                </c:pt>
                <c:pt idx="121">
                  <c:v>41820</c:v>
                </c:pt>
                <c:pt idx="122">
                  <c:v>41851</c:v>
                </c:pt>
                <c:pt idx="123">
                  <c:v>41882</c:v>
                </c:pt>
                <c:pt idx="124">
                  <c:v>41912</c:v>
                </c:pt>
                <c:pt idx="125">
                  <c:v>41943</c:v>
                </c:pt>
                <c:pt idx="126">
                  <c:v>41973</c:v>
                </c:pt>
                <c:pt idx="127">
                  <c:v>42004</c:v>
                </c:pt>
                <c:pt idx="128">
                  <c:v>42035</c:v>
                </c:pt>
                <c:pt idx="129">
                  <c:v>42063</c:v>
                </c:pt>
                <c:pt idx="130">
                  <c:v>42094</c:v>
                </c:pt>
                <c:pt idx="131">
                  <c:v>42124</c:v>
                </c:pt>
                <c:pt idx="132">
                  <c:v>42155</c:v>
                </c:pt>
                <c:pt idx="133">
                  <c:v>42185</c:v>
                </c:pt>
                <c:pt idx="134">
                  <c:v>42216</c:v>
                </c:pt>
                <c:pt idx="135">
                  <c:v>42247</c:v>
                </c:pt>
                <c:pt idx="136">
                  <c:v>42277</c:v>
                </c:pt>
                <c:pt idx="137">
                  <c:v>42308</c:v>
                </c:pt>
                <c:pt idx="138">
                  <c:v>42338</c:v>
                </c:pt>
                <c:pt idx="139">
                  <c:v>42369</c:v>
                </c:pt>
                <c:pt idx="140">
                  <c:v>42400</c:v>
                </c:pt>
                <c:pt idx="141">
                  <c:v>42429</c:v>
                </c:pt>
                <c:pt idx="142">
                  <c:v>42460</c:v>
                </c:pt>
                <c:pt idx="143">
                  <c:v>42490</c:v>
                </c:pt>
                <c:pt idx="144">
                  <c:v>42521</c:v>
                </c:pt>
                <c:pt idx="145">
                  <c:v>42551</c:v>
                </c:pt>
                <c:pt idx="146">
                  <c:v>42582</c:v>
                </c:pt>
                <c:pt idx="147">
                  <c:v>42613</c:v>
                </c:pt>
                <c:pt idx="148">
                  <c:v>42643</c:v>
                </c:pt>
                <c:pt idx="149">
                  <c:v>42674</c:v>
                </c:pt>
                <c:pt idx="150">
                  <c:v>42704</c:v>
                </c:pt>
                <c:pt idx="151">
                  <c:v>42735</c:v>
                </c:pt>
                <c:pt idx="152">
                  <c:v>42766</c:v>
                </c:pt>
                <c:pt idx="153">
                  <c:v>42794</c:v>
                </c:pt>
                <c:pt idx="154">
                  <c:v>42825</c:v>
                </c:pt>
                <c:pt idx="155">
                  <c:v>42855</c:v>
                </c:pt>
                <c:pt idx="156">
                  <c:v>42886</c:v>
                </c:pt>
                <c:pt idx="157">
                  <c:v>42916</c:v>
                </c:pt>
                <c:pt idx="158">
                  <c:v>42947</c:v>
                </c:pt>
                <c:pt idx="159">
                  <c:v>42978</c:v>
                </c:pt>
                <c:pt idx="160">
                  <c:v>43008</c:v>
                </c:pt>
                <c:pt idx="161">
                  <c:v>43039</c:v>
                </c:pt>
                <c:pt idx="162">
                  <c:v>43069</c:v>
                </c:pt>
                <c:pt idx="163">
                  <c:v>43100</c:v>
                </c:pt>
                <c:pt idx="164">
                  <c:v>43131</c:v>
                </c:pt>
                <c:pt idx="165">
                  <c:v>43159</c:v>
                </c:pt>
                <c:pt idx="166">
                  <c:v>43190</c:v>
                </c:pt>
                <c:pt idx="167">
                  <c:v>43220</c:v>
                </c:pt>
                <c:pt idx="168">
                  <c:v>43251</c:v>
                </c:pt>
                <c:pt idx="169">
                  <c:v>43281</c:v>
                </c:pt>
                <c:pt idx="170">
                  <c:v>43312</c:v>
                </c:pt>
                <c:pt idx="171">
                  <c:v>43343</c:v>
                </c:pt>
                <c:pt idx="172">
                  <c:v>43373</c:v>
                </c:pt>
                <c:pt idx="173">
                  <c:v>43404</c:v>
                </c:pt>
                <c:pt idx="174">
                  <c:v>43434</c:v>
                </c:pt>
                <c:pt idx="175">
                  <c:v>43465</c:v>
                </c:pt>
                <c:pt idx="176">
                  <c:v>43496</c:v>
                </c:pt>
                <c:pt idx="177">
                  <c:v>43524</c:v>
                </c:pt>
                <c:pt idx="178">
                  <c:v>43555</c:v>
                </c:pt>
                <c:pt idx="179">
                  <c:v>43585</c:v>
                </c:pt>
                <c:pt idx="180">
                  <c:v>43616</c:v>
                </c:pt>
                <c:pt idx="181">
                  <c:v>43646</c:v>
                </c:pt>
                <c:pt idx="182">
                  <c:v>43677</c:v>
                </c:pt>
                <c:pt idx="183">
                  <c:v>43708</c:v>
                </c:pt>
                <c:pt idx="184">
                  <c:v>43738</c:v>
                </c:pt>
                <c:pt idx="185">
                  <c:v>43769</c:v>
                </c:pt>
                <c:pt idx="186">
                  <c:v>43799</c:v>
                </c:pt>
                <c:pt idx="187">
                  <c:v>43830</c:v>
                </c:pt>
                <c:pt idx="188">
                  <c:v>43861</c:v>
                </c:pt>
                <c:pt idx="189">
                  <c:v>43890</c:v>
                </c:pt>
                <c:pt idx="190">
                  <c:v>43921</c:v>
                </c:pt>
                <c:pt idx="191">
                  <c:v>43951</c:v>
                </c:pt>
                <c:pt idx="192">
                  <c:v>43982</c:v>
                </c:pt>
                <c:pt idx="193">
                  <c:v>44012</c:v>
                </c:pt>
                <c:pt idx="194">
                  <c:v>44043</c:v>
                </c:pt>
                <c:pt idx="195">
                  <c:v>44074</c:v>
                </c:pt>
                <c:pt idx="196">
                  <c:v>44104</c:v>
                </c:pt>
                <c:pt idx="197">
                  <c:v>44135</c:v>
                </c:pt>
                <c:pt idx="198">
                  <c:v>44165</c:v>
                </c:pt>
                <c:pt idx="199">
                  <c:v>44196</c:v>
                </c:pt>
                <c:pt idx="200">
                  <c:v>44227</c:v>
                </c:pt>
                <c:pt idx="201">
                  <c:v>44255</c:v>
                </c:pt>
                <c:pt idx="202">
                  <c:v>44286</c:v>
                </c:pt>
                <c:pt idx="203">
                  <c:v>44316</c:v>
                </c:pt>
                <c:pt idx="204">
                  <c:v>44347</c:v>
                </c:pt>
                <c:pt idx="205">
                  <c:v>44377</c:v>
                </c:pt>
                <c:pt idx="206">
                  <c:v>44408</c:v>
                </c:pt>
                <c:pt idx="207">
                  <c:v>44439</c:v>
                </c:pt>
                <c:pt idx="208">
                  <c:v>44469</c:v>
                </c:pt>
                <c:pt idx="209">
                  <c:v>44500</c:v>
                </c:pt>
                <c:pt idx="210">
                  <c:v>44530</c:v>
                </c:pt>
                <c:pt idx="211">
                  <c:v>44561</c:v>
                </c:pt>
                <c:pt idx="212">
                  <c:v>44592</c:v>
                </c:pt>
                <c:pt idx="213">
                  <c:v>44620</c:v>
                </c:pt>
                <c:pt idx="214">
                  <c:v>44651</c:v>
                </c:pt>
                <c:pt idx="215">
                  <c:v>44681</c:v>
                </c:pt>
                <c:pt idx="216">
                  <c:v>44712</c:v>
                </c:pt>
                <c:pt idx="217">
                  <c:v>44742</c:v>
                </c:pt>
                <c:pt idx="218">
                  <c:v>44773</c:v>
                </c:pt>
                <c:pt idx="219">
                  <c:v>44804</c:v>
                </c:pt>
                <c:pt idx="220">
                  <c:v>44834</c:v>
                </c:pt>
                <c:pt idx="221">
                  <c:v>44865</c:v>
                </c:pt>
                <c:pt idx="222">
                  <c:v>44895</c:v>
                </c:pt>
                <c:pt idx="223">
                  <c:v>44926</c:v>
                </c:pt>
                <c:pt idx="224">
                  <c:v>44957</c:v>
                </c:pt>
                <c:pt idx="225">
                  <c:v>44985</c:v>
                </c:pt>
                <c:pt idx="226">
                  <c:v>45016</c:v>
                </c:pt>
                <c:pt idx="227">
                  <c:v>45046</c:v>
                </c:pt>
                <c:pt idx="228">
                  <c:v>45077</c:v>
                </c:pt>
                <c:pt idx="229">
                  <c:v>45107</c:v>
                </c:pt>
                <c:pt idx="230">
                  <c:v>45138</c:v>
                </c:pt>
                <c:pt idx="231">
                  <c:v>45169</c:v>
                </c:pt>
                <c:pt idx="232">
                  <c:v>45199</c:v>
                </c:pt>
                <c:pt idx="233">
                  <c:v>45230</c:v>
                </c:pt>
                <c:pt idx="234">
                  <c:v>45260</c:v>
                </c:pt>
                <c:pt idx="235">
                  <c:v>45291</c:v>
                </c:pt>
                <c:pt idx="236">
                  <c:v>45322</c:v>
                </c:pt>
                <c:pt idx="237">
                  <c:v>45351</c:v>
                </c:pt>
                <c:pt idx="238">
                  <c:v>45382</c:v>
                </c:pt>
                <c:pt idx="239">
                  <c:v>45412</c:v>
                </c:pt>
                <c:pt idx="240">
                  <c:v>45443</c:v>
                </c:pt>
                <c:pt idx="241">
                  <c:v>45473</c:v>
                </c:pt>
                <c:pt idx="242">
                  <c:v>45504</c:v>
                </c:pt>
                <c:pt idx="243">
                  <c:v>45535</c:v>
                </c:pt>
                <c:pt idx="244">
                  <c:v>45565</c:v>
                </c:pt>
                <c:pt idx="245">
                  <c:v>45596</c:v>
                </c:pt>
                <c:pt idx="246">
                  <c:v>45626</c:v>
                </c:pt>
                <c:pt idx="247">
                  <c:v>45657</c:v>
                </c:pt>
                <c:pt idx="248">
                  <c:v>45688</c:v>
                </c:pt>
                <c:pt idx="249">
                  <c:v>45716</c:v>
                </c:pt>
                <c:pt idx="250">
                  <c:v>45747</c:v>
                </c:pt>
              </c:numCache>
            </c:numRef>
          </c:cat>
          <c:val>
            <c:numRef>
              <c:f>'Metro_zhvi_uc_sfr_tier_0.33_0.6'!$BF$2:$KV$2</c:f>
              <c:numCache>
                <c:formatCode>General</c:formatCode>
                <c:ptCount val="251"/>
                <c:pt idx="0">
                  <c:v>164899.93617674799</c:v>
                </c:pt>
                <c:pt idx="1">
                  <c:v>166426.73237005799</c:v>
                </c:pt>
                <c:pt idx="2">
                  <c:v>168075.58765473001</c:v>
                </c:pt>
                <c:pt idx="3">
                  <c:v>169746.98957397</c:v>
                </c:pt>
                <c:pt idx="4">
                  <c:v>171395.86254007899</c:v>
                </c:pt>
                <c:pt idx="5">
                  <c:v>172974.51843200799</c:v>
                </c:pt>
                <c:pt idx="6">
                  <c:v>174458.980339631</c:v>
                </c:pt>
                <c:pt idx="7">
                  <c:v>175920.01772888401</c:v>
                </c:pt>
                <c:pt idx="8">
                  <c:v>177334.306564478</c:v>
                </c:pt>
                <c:pt idx="9">
                  <c:v>178771.556181252</c:v>
                </c:pt>
                <c:pt idx="10">
                  <c:v>180248.51623216699</c:v>
                </c:pt>
                <c:pt idx="11">
                  <c:v>181908.32517551599</c:v>
                </c:pt>
                <c:pt idx="12">
                  <c:v>183670.59295588799</c:v>
                </c:pt>
                <c:pt idx="13">
                  <c:v>185521.43522552299</c:v>
                </c:pt>
                <c:pt idx="14">
                  <c:v>187384.784559775</c:v>
                </c:pt>
                <c:pt idx="15">
                  <c:v>189269.38676230799</c:v>
                </c:pt>
                <c:pt idx="16">
                  <c:v>191121.766330338</c:v>
                </c:pt>
                <c:pt idx="17">
                  <c:v>192878.68461747401</c:v>
                </c:pt>
                <c:pt idx="18">
                  <c:v>194489.28580875101</c:v>
                </c:pt>
                <c:pt idx="19">
                  <c:v>195947.19889525199</c:v>
                </c:pt>
                <c:pt idx="20">
                  <c:v>197194.83612964701</c:v>
                </c:pt>
                <c:pt idx="21">
                  <c:v>198355.24117880399</c:v>
                </c:pt>
                <c:pt idx="22">
                  <c:v>199522.698437796</c:v>
                </c:pt>
                <c:pt idx="23">
                  <c:v>200774.11839193199</c:v>
                </c:pt>
                <c:pt idx="24">
                  <c:v>202010.50498285299</c:v>
                </c:pt>
                <c:pt idx="25">
                  <c:v>203108.00510683301</c:v>
                </c:pt>
                <c:pt idx="26">
                  <c:v>203980.98348979899</c:v>
                </c:pt>
                <c:pt idx="27">
                  <c:v>204666.437091953</c:v>
                </c:pt>
                <c:pt idx="28">
                  <c:v>205132.38574417101</c:v>
                </c:pt>
                <c:pt idx="29">
                  <c:v>205479.23064229501</c:v>
                </c:pt>
                <c:pt idx="30">
                  <c:v>205676.83343430801</c:v>
                </c:pt>
                <c:pt idx="31">
                  <c:v>205811.358188182</c:v>
                </c:pt>
                <c:pt idx="32">
                  <c:v>205882.72853364001</c:v>
                </c:pt>
                <c:pt idx="33">
                  <c:v>205955.43336369601</c:v>
                </c:pt>
                <c:pt idx="34">
                  <c:v>206020.59821247699</c:v>
                </c:pt>
                <c:pt idx="35">
                  <c:v>206091.72506247199</c:v>
                </c:pt>
                <c:pt idx="36">
                  <c:v>206051.77410544301</c:v>
                </c:pt>
                <c:pt idx="37">
                  <c:v>205846.855509577</c:v>
                </c:pt>
                <c:pt idx="38">
                  <c:v>205420.60885648901</c:v>
                </c:pt>
                <c:pt idx="39">
                  <c:v>204907.21633217699</c:v>
                </c:pt>
                <c:pt idx="40">
                  <c:v>204284.06292018801</c:v>
                </c:pt>
                <c:pt idx="41">
                  <c:v>203609.01678582799</c:v>
                </c:pt>
                <c:pt idx="42">
                  <c:v>202789.27887508101</c:v>
                </c:pt>
                <c:pt idx="43">
                  <c:v>201916.85245540799</c:v>
                </c:pt>
                <c:pt idx="44">
                  <c:v>200906.51433491701</c:v>
                </c:pt>
                <c:pt idx="45">
                  <c:v>199792.29607152601</c:v>
                </c:pt>
                <c:pt idx="46">
                  <c:v>198537.19757426099</c:v>
                </c:pt>
                <c:pt idx="47">
                  <c:v>197182.62105037199</c:v>
                </c:pt>
                <c:pt idx="48">
                  <c:v>195766.82013131501</c:v>
                </c:pt>
                <c:pt idx="49">
                  <c:v>194270.21089019999</c:v>
                </c:pt>
                <c:pt idx="50">
                  <c:v>192668.309866172</c:v>
                </c:pt>
                <c:pt idx="51">
                  <c:v>190882.77037020199</c:v>
                </c:pt>
                <c:pt idx="52">
                  <c:v>189073.656692391</c:v>
                </c:pt>
                <c:pt idx="53">
                  <c:v>187308.577826058</c:v>
                </c:pt>
                <c:pt idx="54">
                  <c:v>185577.81411835999</c:v>
                </c:pt>
                <c:pt idx="55">
                  <c:v>183859.447054499</c:v>
                </c:pt>
                <c:pt idx="56">
                  <c:v>182178.16310640299</c:v>
                </c:pt>
                <c:pt idx="57">
                  <c:v>180744.98300663501</c:v>
                </c:pt>
                <c:pt idx="58">
                  <c:v>179432.595683308</c:v>
                </c:pt>
                <c:pt idx="59">
                  <c:v>178198.83384496201</c:v>
                </c:pt>
                <c:pt idx="60">
                  <c:v>176951.05028111101</c:v>
                </c:pt>
                <c:pt idx="61">
                  <c:v>175775.083201406</c:v>
                </c:pt>
                <c:pt idx="62">
                  <c:v>174712.589101255</c:v>
                </c:pt>
                <c:pt idx="63">
                  <c:v>173731.200644778</c:v>
                </c:pt>
                <c:pt idx="64">
                  <c:v>172829.36097489501</c:v>
                </c:pt>
                <c:pt idx="65">
                  <c:v>172090.90777388</c:v>
                </c:pt>
                <c:pt idx="66">
                  <c:v>171677.739525657</c:v>
                </c:pt>
                <c:pt idx="67">
                  <c:v>171495.561014629</c:v>
                </c:pt>
                <c:pt idx="68">
                  <c:v>171441.08367341099</c:v>
                </c:pt>
                <c:pt idx="69">
                  <c:v>171381.00354587901</c:v>
                </c:pt>
                <c:pt idx="70">
                  <c:v>171391.933269523</c:v>
                </c:pt>
                <c:pt idx="71">
                  <c:v>171510.19205900299</c:v>
                </c:pt>
                <c:pt idx="72">
                  <c:v>171591.54431895399</c:v>
                </c:pt>
                <c:pt idx="73">
                  <c:v>171477.72666500599</c:v>
                </c:pt>
                <c:pt idx="74">
                  <c:v>170975.58748904499</c:v>
                </c:pt>
                <c:pt idx="75">
                  <c:v>170216.52882369401</c:v>
                </c:pt>
                <c:pt idx="76">
                  <c:v>169263.99480692399</c:v>
                </c:pt>
                <c:pt idx="77">
                  <c:v>168275.26022730101</c:v>
                </c:pt>
                <c:pt idx="78">
                  <c:v>167268.11054139101</c:v>
                </c:pt>
                <c:pt idx="79">
                  <c:v>166324.16490641801</c:v>
                </c:pt>
                <c:pt idx="80">
                  <c:v>165447.25565698801</c:v>
                </c:pt>
                <c:pt idx="81">
                  <c:v>164630.867891428</c:v>
                </c:pt>
                <c:pt idx="82">
                  <c:v>163857.23389343801</c:v>
                </c:pt>
                <c:pt idx="83">
                  <c:v>163048.88953456399</c:v>
                </c:pt>
                <c:pt idx="84">
                  <c:v>162206.52767569199</c:v>
                </c:pt>
                <c:pt idx="85">
                  <c:v>161380.859791964</c:v>
                </c:pt>
                <c:pt idx="86">
                  <c:v>160691.695188799</c:v>
                </c:pt>
                <c:pt idx="87">
                  <c:v>160114.72635447199</c:v>
                </c:pt>
                <c:pt idx="88">
                  <c:v>159623.70530615599</c:v>
                </c:pt>
                <c:pt idx="89">
                  <c:v>159135.357656704</c:v>
                </c:pt>
                <c:pt idx="90">
                  <c:v>158714.42488790001</c:v>
                </c:pt>
                <c:pt idx="91">
                  <c:v>158347.157320256</c:v>
                </c:pt>
                <c:pt idx="92">
                  <c:v>158123.632072229</c:v>
                </c:pt>
                <c:pt idx="93">
                  <c:v>158116.42620039999</c:v>
                </c:pt>
                <c:pt idx="94">
                  <c:v>158343.26581787501</c:v>
                </c:pt>
                <c:pt idx="95">
                  <c:v>158720.83207551399</c:v>
                </c:pt>
                <c:pt idx="96">
                  <c:v>159166.682328758</c:v>
                </c:pt>
                <c:pt idx="97">
                  <c:v>159684.86593113499</c:v>
                </c:pt>
                <c:pt idx="98">
                  <c:v>160242.287346003</c:v>
                </c:pt>
                <c:pt idx="99">
                  <c:v>160718.27482466499</c:v>
                </c:pt>
                <c:pt idx="100">
                  <c:v>161266.01106701</c:v>
                </c:pt>
                <c:pt idx="101">
                  <c:v>161861.79726920801</c:v>
                </c:pt>
                <c:pt idx="102">
                  <c:v>162570.95980927499</c:v>
                </c:pt>
                <c:pt idx="103">
                  <c:v>163308.19187524999</c:v>
                </c:pt>
                <c:pt idx="104">
                  <c:v>164141.73969390101</c:v>
                </c:pt>
                <c:pt idx="105">
                  <c:v>165037.339794386</c:v>
                </c:pt>
                <c:pt idx="106">
                  <c:v>165975.399686688</c:v>
                </c:pt>
                <c:pt idx="107">
                  <c:v>167000.32314505099</c:v>
                </c:pt>
                <c:pt idx="108">
                  <c:v>168202.967878772</c:v>
                </c:pt>
                <c:pt idx="109">
                  <c:v>169541.50028710801</c:v>
                </c:pt>
                <c:pt idx="110">
                  <c:v>170755.92625468899</c:v>
                </c:pt>
                <c:pt idx="111">
                  <c:v>171939.99553307</c:v>
                </c:pt>
                <c:pt idx="112">
                  <c:v>173001.73931440499</c:v>
                </c:pt>
                <c:pt idx="113">
                  <c:v>174183.09635080601</c:v>
                </c:pt>
                <c:pt idx="114">
                  <c:v>175139.57985302401</c:v>
                </c:pt>
                <c:pt idx="115">
                  <c:v>176027.23503132901</c:v>
                </c:pt>
                <c:pt idx="116">
                  <c:v>176802.52434047099</c:v>
                </c:pt>
                <c:pt idx="117">
                  <c:v>177630.19709699799</c:v>
                </c:pt>
                <c:pt idx="118">
                  <c:v>178457.364992577</c:v>
                </c:pt>
                <c:pt idx="119">
                  <c:v>179282.85619729801</c:v>
                </c:pt>
                <c:pt idx="120">
                  <c:v>180234.494624621</c:v>
                </c:pt>
                <c:pt idx="121">
                  <c:v>181084.260019359</c:v>
                </c:pt>
                <c:pt idx="122">
                  <c:v>181923.01091468599</c:v>
                </c:pt>
                <c:pt idx="123">
                  <c:v>182566.79956768701</c:v>
                </c:pt>
                <c:pt idx="124">
                  <c:v>183171.721402772</c:v>
                </c:pt>
                <c:pt idx="125">
                  <c:v>183567.15593959301</c:v>
                </c:pt>
                <c:pt idx="126">
                  <c:v>184082.60508030301</c:v>
                </c:pt>
                <c:pt idx="127">
                  <c:v>184715.56147499001</c:v>
                </c:pt>
                <c:pt idx="128">
                  <c:v>185506.54737194901</c:v>
                </c:pt>
                <c:pt idx="129">
                  <c:v>186305.069577744</c:v>
                </c:pt>
                <c:pt idx="130">
                  <c:v>187119.67228016999</c:v>
                </c:pt>
                <c:pt idx="131">
                  <c:v>188014.88762585001</c:v>
                </c:pt>
                <c:pt idx="132">
                  <c:v>188999.893363346</c:v>
                </c:pt>
                <c:pt idx="133">
                  <c:v>189953.76869713899</c:v>
                </c:pt>
                <c:pt idx="134">
                  <c:v>190938.06870643501</c:v>
                </c:pt>
                <c:pt idx="135">
                  <c:v>191968.10457586299</c:v>
                </c:pt>
                <c:pt idx="136">
                  <c:v>193107.268855086</c:v>
                </c:pt>
                <c:pt idx="137">
                  <c:v>194296.36144126701</c:v>
                </c:pt>
                <c:pt idx="138">
                  <c:v>195358.108936637</c:v>
                </c:pt>
                <c:pt idx="139">
                  <c:v>196409.999031785</c:v>
                </c:pt>
                <c:pt idx="140">
                  <c:v>197549.59179639499</c:v>
                </c:pt>
                <c:pt idx="141">
                  <c:v>198688.57731505099</c:v>
                </c:pt>
                <c:pt idx="142">
                  <c:v>199526.25947534401</c:v>
                </c:pt>
                <c:pt idx="143">
                  <c:v>200286.388061037</c:v>
                </c:pt>
                <c:pt idx="144">
                  <c:v>201056.22917050301</c:v>
                </c:pt>
                <c:pt idx="145">
                  <c:v>201995.554328489</c:v>
                </c:pt>
                <c:pt idx="146">
                  <c:v>202720.44299224901</c:v>
                </c:pt>
                <c:pt idx="147">
                  <c:v>203407.102421002</c:v>
                </c:pt>
                <c:pt idx="148">
                  <c:v>204163.59082511699</c:v>
                </c:pt>
                <c:pt idx="149">
                  <c:v>205103.49381926199</c:v>
                </c:pt>
                <c:pt idx="150">
                  <c:v>206132.08145981599</c:v>
                </c:pt>
                <c:pt idx="151">
                  <c:v>207220.45610189799</c:v>
                </c:pt>
                <c:pt idx="152">
                  <c:v>208309.032790228</c:v>
                </c:pt>
                <c:pt idx="153">
                  <c:v>209437.8939737</c:v>
                </c:pt>
                <c:pt idx="154">
                  <c:v>210598.04165256699</c:v>
                </c:pt>
                <c:pt idx="155">
                  <c:v>211871.204406637</c:v>
                </c:pt>
                <c:pt idx="156">
                  <c:v>213024.73103277301</c:v>
                </c:pt>
                <c:pt idx="157">
                  <c:v>214104.23750519301</c:v>
                </c:pt>
                <c:pt idx="158">
                  <c:v>215014.684301587</c:v>
                </c:pt>
                <c:pt idx="159">
                  <c:v>215934.08868709399</c:v>
                </c:pt>
                <c:pt idx="160">
                  <c:v>216899.52145955601</c:v>
                </c:pt>
                <c:pt idx="161">
                  <c:v>218001.59861123201</c:v>
                </c:pt>
                <c:pt idx="162">
                  <c:v>219202.85423908499</c:v>
                </c:pt>
                <c:pt idx="163">
                  <c:v>220456.33252040599</c:v>
                </c:pt>
                <c:pt idx="164">
                  <c:v>221704.43854415501</c:v>
                </c:pt>
                <c:pt idx="165">
                  <c:v>222907.55448974701</c:v>
                </c:pt>
                <c:pt idx="166">
                  <c:v>224295.40588016799</c:v>
                </c:pt>
                <c:pt idx="167">
                  <c:v>225553.625033697</c:v>
                </c:pt>
                <c:pt idx="168">
                  <c:v>226776.267098727</c:v>
                </c:pt>
                <c:pt idx="169">
                  <c:v>227674.16798477899</c:v>
                </c:pt>
                <c:pt idx="170">
                  <c:v>228799.10974237599</c:v>
                </c:pt>
                <c:pt idx="171">
                  <c:v>229875.71350281901</c:v>
                </c:pt>
                <c:pt idx="172">
                  <c:v>230950.507268296</c:v>
                </c:pt>
                <c:pt idx="173">
                  <c:v>231682.57195286601</c:v>
                </c:pt>
                <c:pt idx="174">
                  <c:v>232423.019663085</c:v>
                </c:pt>
                <c:pt idx="175">
                  <c:v>233221.060255858</c:v>
                </c:pt>
                <c:pt idx="176">
                  <c:v>234204.168760289</c:v>
                </c:pt>
                <c:pt idx="177">
                  <c:v>235362.779853382</c:v>
                </c:pt>
                <c:pt idx="178">
                  <c:v>236612.699511827</c:v>
                </c:pt>
                <c:pt idx="179">
                  <c:v>237738.79267267199</c:v>
                </c:pt>
                <c:pt idx="180">
                  <c:v>238589.12753104599</c:v>
                </c:pt>
                <c:pt idx="181">
                  <c:v>239336.71329390499</c:v>
                </c:pt>
                <c:pt idx="182">
                  <c:v>240026.69687169301</c:v>
                </c:pt>
                <c:pt idx="183">
                  <c:v>240776.253837389</c:v>
                </c:pt>
                <c:pt idx="184">
                  <c:v>241434.03964633099</c:v>
                </c:pt>
                <c:pt idx="185">
                  <c:v>242334.44811263701</c:v>
                </c:pt>
                <c:pt idx="186">
                  <c:v>243539.53073786999</c:v>
                </c:pt>
                <c:pt idx="187">
                  <c:v>244943.084570615</c:v>
                </c:pt>
                <c:pt idx="188">
                  <c:v>246455.85365094</c:v>
                </c:pt>
                <c:pt idx="189">
                  <c:v>247936.68422021499</c:v>
                </c:pt>
                <c:pt idx="190">
                  <c:v>249491.48137218799</c:v>
                </c:pt>
                <c:pt idx="191">
                  <c:v>250850.206278058</c:v>
                </c:pt>
                <c:pt idx="192">
                  <c:v>251630.16347483901</c:v>
                </c:pt>
                <c:pt idx="193">
                  <c:v>252091.173114562</c:v>
                </c:pt>
                <c:pt idx="194">
                  <c:v>252841.861586652</c:v>
                </c:pt>
                <c:pt idx="195">
                  <c:v>254571.845171697</c:v>
                </c:pt>
                <c:pt idx="196">
                  <c:v>257492.80201823299</c:v>
                </c:pt>
                <c:pt idx="197">
                  <c:v>261023.60006221299</c:v>
                </c:pt>
                <c:pt idx="198">
                  <c:v>264992.11566853599</c:v>
                </c:pt>
                <c:pt idx="199">
                  <c:v>268844.621481209</c:v>
                </c:pt>
                <c:pt idx="200">
                  <c:v>272568.20726260298</c:v>
                </c:pt>
                <c:pt idx="201">
                  <c:v>276387.16989041201</c:v>
                </c:pt>
                <c:pt idx="202">
                  <c:v>280361.94819614501</c:v>
                </c:pt>
                <c:pt idx="203">
                  <c:v>284679.46434123098</c:v>
                </c:pt>
                <c:pt idx="204">
                  <c:v>289429.623332321</c:v>
                </c:pt>
                <c:pt idx="205">
                  <c:v>294525.14075010503</c:v>
                </c:pt>
                <c:pt idx="206">
                  <c:v>299053.87776235997</c:v>
                </c:pt>
                <c:pt idx="207">
                  <c:v>302209.24925200699</c:v>
                </c:pt>
                <c:pt idx="208">
                  <c:v>304056.56893772999</c:v>
                </c:pt>
                <c:pt idx="209">
                  <c:v>305875.76336728199</c:v>
                </c:pt>
                <c:pt idx="210">
                  <c:v>308423.46024309</c:v>
                </c:pt>
                <c:pt idx="211">
                  <c:v>311612.33139574301</c:v>
                </c:pt>
                <c:pt idx="212">
                  <c:v>316091.797966076</c:v>
                </c:pt>
                <c:pt idx="213">
                  <c:v>321494.27968186099</c:v>
                </c:pt>
                <c:pt idx="214">
                  <c:v>327850.03386450303</c:v>
                </c:pt>
                <c:pt idx="215">
                  <c:v>334149.04033767502</c:v>
                </c:pt>
                <c:pt idx="216">
                  <c:v>339749.83317484299</c:v>
                </c:pt>
                <c:pt idx="217">
                  <c:v>344409.35643642099</c:v>
                </c:pt>
                <c:pt idx="218">
                  <c:v>346849.87296201801</c:v>
                </c:pt>
                <c:pt idx="219">
                  <c:v>347210.58770512801</c:v>
                </c:pt>
                <c:pt idx="220">
                  <c:v>345921.71001423697</c:v>
                </c:pt>
                <c:pt idx="221">
                  <c:v>344664.22398786602</c:v>
                </c:pt>
                <c:pt idx="222">
                  <c:v>343598.36102004303</c:v>
                </c:pt>
                <c:pt idx="223">
                  <c:v>342630.12866722699</c:v>
                </c:pt>
                <c:pt idx="224">
                  <c:v>341427.06121176499</c:v>
                </c:pt>
                <c:pt idx="225">
                  <c:v>340604.98305503902</c:v>
                </c:pt>
                <c:pt idx="226">
                  <c:v>340647.08506193198</c:v>
                </c:pt>
                <c:pt idx="227">
                  <c:v>341709.211192708</c:v>
                </c:pt>
                <c:pt idx="228">
                  <c:v>343420.61407368502</c:v>
                </c:pt>
                <c:pt idx="229">
                  <c:v>345409.61779620999</c:v>
                </c:pt>
                <c:pt idx="230">
                  <c:v>347182.42377541098</c:v>
                </c:pt>
                <c:pt idx="231">
                  <c:v>348792.17640484503</c:v>
                </c:pt>
                <c:pt idx="232">
                  <c:v>349981.58691005898</c:v>
                </c:pt>
                <c:pt idx="233">
                  <c:v>350870.89736388501</c:v>
                </c:pt>
                <c:pt idx="234">
                  <c:v>351515.41770698002</c:v>
                </c:pt>
                <c:pt idx="235">
                  <c:v>351986.75703023898</c:v>
                </c:pt>
                <c:pt idx="236">
                  <c:v>352437.64226278901</c:v>
                </c:pt>
                <c:pt idx="237">
                  <c:v>353267.87506404601</c:v>
                </c:pt>
                <c:pt idx="238">
                  <c:v>354838.21020223497</c:v>
                </c:pt>
                <c:pt idx="239">
                  <c:v>356767.83629778097</c:v>
                </c:pt>
                <c:pt idx="240">
                  <c:v>358279.75288756401</c:v>
                </c:pt>
                <c:pt idx="241">
                  <c:v>358932.81662103999</c:v>
                </c:pt>
                <c:pt idx="242">
                  <c:v>359148.57455480401</c:v>
                </c:pt>
                <c:pt idx="243">
                  <c:v>359437.05879555899</c:v>
                </c:pt>
                <c:pt idx="244">
                  <c:v>359930.90103203099</c:v>
                </c:pt>
                <c:pt idx="245">
                  <c:v>360581.97909072402</c:v>
                </c:pt>
                <c:pt idx="246">
                  <c:v>361162.956423714</c:v>
                </c:pt>
                <c:pt idx="247">
                  <c:v>361970.531305007</c:v>
                </c:pt>
                <c:pt idx="248">
                  <c:v>362664.603633922</c:v>
                </c:pt>
                <c:pt idx="249">
                  <c:v>363166.46004088299</c:v>
                </c:pt>
                <c:pt idx="250">
                  <c:v>362921.81212575699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FD-45C2-8698-C055DD5C56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9464767"/>
        <c:axId val="339456607"/>
      </c:lineChart>
      <c:dateAx>
        <c:axId val="339464767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456607"/>
        <c:crosses val="autoZero"/>
        <c:auto val="1"/>
        <c:lblOffset val="100"/>
        <c:baseTimeUnit val="months"/>
        <c:majorUnit val="6"/>
      </c:dateAx>
      <c:valAx>
        <c:axId val="339456607"/>
        <c:scaling>
          <c:orientation val="minMax"/>
          <c:max val="375000"/>
          <c:min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464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Asking Rents versus CPI Shelter Index</a:t>
            </a:r>
          </a:p>
          <a:p>
            <a:pPr>
              <a:defRPr sz="2400"/>
            </a:pPr>
            <a:r>
              <a:rPr lang="en-US" sz="2400"/>
              <a:t> (yr over yr)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CPI Shelter Price Index</c:v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'FRED Graph'!$A$46:$A$133</c:f>
              <c:numCache>
                <c:formatCode>yyyy\-mm\-dd</c:formatCode>
                <c:ptCount val="88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44927</c:v>
                </c:pt>
                <c:pt idx="61">
                  <c:v>44958</c:v>
                </c:pt>
                <c:pt idx="62">
                  <c:v>44986</c:v>
                </c:pt>
                <c:pt idx="63">
                  <c:v>45017</c:v>
                </c:pt>
                <c:pt idx="64">
                  <c:v>45047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45170</c:v>
                </c:pt>
                <c:pt idx="69">
                  <c:v>45200</c:v>
                </c:pt>
                <c:pt idx="70">
                  <c:v>45231</c:v>
                </c:pt>
                <c:pt idx="71">
                  <c:v>45261</c:v>
                </c:pt>
                <c:pt idx="72">
                  <c:v>45292</c:v>
                </c:pt>
                <c:pt idx="73">
                  <c:v>45323</c:v>
                </c:pt>
                <c:pt idx="74">
                  <c:v>45352</c:v>
                </c:pt>
                <c:pt idx="75">
                  <c:v>45383</c:v>
                </c:pt>
                <c:pt idx="76">
                  <c:v>45413</c:v>
                </c:pt>
                <c:pt idx="77">
                  <c:v>45444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45566</c:v>
                </c:pt>
                <c:pt idx="82">
                  <c:v>45597</c:v>
                </c:pt>
                <c:pt idx="83">
                  <c:v>45627</c:v>
                </c:pt>
                <c:pt idx="84">
                  <c:v>45658</c:v>
                </c:pt>
                <c:pt idx="85">
                  <c:v>45689</c:v>
                </c:pt>
                <c:pt idx="86">
                  <c:v>45717</c:v>
                </c:pt>
                <c:pt idx="87">
                  <c:v>45748</c:v>
                </c:pt>
              </c:numCache>
            </c:numRef>
          </c:cat>
          <c:val>
            <c:numRef>
              <c:f>'FRED Graph'!$D$46:$D$133</c:f>
              <c:numCache>
                <c:formatCode>0.00%</c:formatCode>
                <c:ptCount val="88"/>
                <c:pt idx="0">
                  <c:v>3.2147707892936417E-2</c:v>
                </c:pt>
                <c:pt idx="1">
                  <c:v>3.1374026882322825E-2</c:v>
                </c:pt>
                <c:pt idx="2">
                  <c:v>3.3218987702195113E-2</c:v>
                </c:pt>
                <c:pt idx="3">
                  <c:v>3.3742362404942217E-2</c:v>
                </c:pt>
                <c:pt idx="4">
                  <c:v>3.4901724004169132E-2</c:v>
                </c:pt>
                <c:pt idx="5">
                  <c:v>3.3538011204010676E-2</c:v>
                </c:pt>
                <c:pt idx="6">
                  <c:v>3.4849971109528477E-2</c:v>
                </c:pt>
                <c:pt idx="7">
                  <c:v>3.3790113213607142E-2</c:v>
                </c:pt>
                <c:pt idx="8">
                  <c:v>3.2734867922765476E-2</c:v>
                </c:pt>
                <c:pt idx="9">
                  <c:v>3.1870192211798543E-2</c:v>
                </c:pt>
                <c:pt idx="10">
                  <c:v>3.2568092094350298E-2</c:v>
                </c:pt>
                <c:pt idx="11">
                  <c:v>3.2086976073643969E-2</c:v>
                </c:pt>
                <c:pt idx="12">
                  <c:v>3.2271043787700293E-2</c:v>
                </c:pt>
                <c:pt idx="13">
                  <c:v>3.3866168066784441E-2</c:v>
                </c:pt>
                <c:pt idx="14">
                  <c:v>3.3591197196960687E-2</c:v>
                </c:pt>
                <c:pt idx="15">
                  <c:v>3.4188146015962317E-2</c:v>
                </c:pt>
                <c:pt idx="16">
                  <c:v>3.3317253787384926E-2</c:v>
                </c:pt>
                <c:pt idx="17">
                  <c:v>3.5047512394891678E-2</c:v>
                </c:pt>
                <c:pt idx="18">
                  <c:v>3.4822269112157134E-2</c:v>
                </c:pt>
                <c:pt idx="19">
                  <c:v>3.3546491307555826E-2</c:v>
                </c:pt>
                <c:pt idx="20">
                  <c:v>3.5260821524802699E-2</c:v>
                </c:pt>
                <c:pt idx="21">
                  <c:v>3.3701566683097095E-2</c:v>
                </c:pt>
                <c:pt idx="22">
                  <c:v>3.3298312915465811E-2</c:v>
                </c:pt>
                <c:pt idx="23">
                  <c:v>3.2406161495777352E-2</c:v>
                </c:pt>
                <c:pt idx="24">
                  <c:v>3.3511396238953717E-2</c:v>
                </c:pt>
                <c:pt idx="25">
                  <c:v>3.3148450036934118E-2</c:v>
                </c:pt>
                <c:pt idx="26">
                  <c:v>3.0118933125113267E-2</c:v>
                </c:pt>
                <c:pt idx="27">
                  <c:v>2.5995344306263712E-2</c:v>
                </c:pt>
                <c:pt idx="28">
                  <c:v>2.5054411254455511E-2</c:v>
                </c:pt>
                <c:pt idx="29">
                  <c:v>2.3513204947963384E-2</c:v>
                </c:pt>
                <c:pt idx="30">
                  <c:v>2.3439583156877886E-2</c:v>
                </c:pt>
                <c:pt idx="31">
                  <c:v>2.3208191126279809E-2</c:v>
                </c:pt>
                <c:pt idx="32">
                  <c:v>2.0618781909648165E-2</c:v>
                </c:pt>
                <c:pt idx="33">
                  <c:v>2.0441809874650163E-2</c:v>
                </c:pt>
                <c:pt idx="34">
                  <c:v>1.9246854118795786E-2</c:v>
                </c:pt>
                <c:pt idx="35">
                  <c:v>1.8526161608952041E-2</c:v>
                </c:pt>
                <c:pt idx="36">
                  <c:v>1.5734789960647477E-2</c:v>
                </c:pt>
                <c:pt idx="37">
                  <c:v>1.4311997855049441E-2</c:v>
                </c:pt>
                <c:pt idx="38">
                  <c:v>1.6891600419054464E-2</c:v>
                </c:pt>
                <c:pt idx="39">
                  <c:v>2.1085665138675269E-2</c:v>
                </c:pt>
                <c:pt idx="40">
                  <c:v>2.2020290916476171E-2</c:v>
                </c:pt>
                <c:pt idx="41">
                  <c:v>2.5643389413843254E-2</c:v>
                </c:pt>
                <c:pt idx="42">
                  <c:v>2.8015411541491231E-2</c:v>
                </c:pt>
                <c:pt idx="43">
                  <c:v>2.8367535543573519E-2</c:v>
                </c:pt>
                <c:pt idx="44">
                  <c:v>3.1540195020226758E-2</c:v>
                </c:pt>
                <c:pt idx="45">
                  <c:v>3.5019134386615525E-2</c:v>
                </c:pt>
                <c:pt idx="46">
                  <c:v>3.8788777337469993E-2</c:v>
                </c:pt>
                <c:pt idx="47">
                  <c:v>4.1780285603731704E-2</c:v>
                </c:pt>
                <c:pt idx="48">
                  <c:v>4.3633607951865105E-2</c:v>
                </c:pt>
                <c:pt idx="49">
                  <c:v>4.7398116836357973E-2</c:v>
                </c:pt>
                <c:pt idx="50">
                  <c:v>4.982395113053073E-2</c:v>
                </c:pt>
                <c:pt idx="51">
                  <c:v>5.1356908018875158E-2</c:v>
                </c:pt>
                <c:pt idx="52">
                  <c:v>5.4472810263481941E-2</c:v>
                </c:pt>
                <c:pt idx="53">
                  <c:v>5.6248314707732838E-2</c:v>
                </c:pt>
                <c:pt idx="54">
                  <c:v>5.7336406381843119E-2</c:v>
                </c:pt>
                <c:pt idx="55">
                  <c:v>6.2671848404413533E-2</c:v>
                </c:pt>
                <c:pt idx="56">
                  <c:v>6.6021852157055694E-2</c:v>
                </c:pt>
                <c:pt idx="57">
                  <c:v>6.9082024391611263E-2</c:v>
                </c:pt>
                <c:pt idx="58">
                  <c:v>7.0889473622384624E-2</c:v>
                </c:pt>
                <c:pt idx="59">
                  <c:v>7.4635159243119809E-2</c:v>
                </c:pt>
                <c:pt idx="60">
                  <c:v>7.8926494689630644E-2</c:v>
                </c:pt>
                <c:pt idx="61">
                  <c:v>8.1011931180325458E-2</c:v>
                </c:pt>
                <c:pt idx="62">
                  <c:v>8.1650383155585926E-2</c:v>
                </c:pt>
                <c:pt idx="63">
                  <c:v>8.0929353725282871E-2</c:v>
                </c:pt>
                <c:pt idx="64">
                  <c:v>8.0240762261543308E-2</c:v>
                </c:pt>
                <c:pt idx="65">
                  <c:v>7.8081033856767013E-2</c:v>
                </c:pt>
                <c:pt idx="66">
                  <c:v>7.6707677817601461E-2</c:v>
                </c:pt>
                <c:pt idx="67">
                  <c:v>7.2576467392674093E-2</c:v>
                </c:pt>
                <c:pt idx="68">
                  <c:v>7.1526092022100363E-2</c:v>
                </c:pt>
                <c:pt idx="69">
                  <c:v>6.7367194961054144E-2</c:v>
                </c:pt>
                <c:pt idx="70">
                  <c:v>6.5297335837984027E-2</c:v>
                </c:pt>
                <c:pt idx="71">
                  <c:v>6.1668254184242821E-2</c:v>
                </c:pt>
                <c:pt idx="72">
                  <c:v>6.0592628230250911E-2</c:v>
                </c:pt>
                <c:pt idx="73">
                  <c:v>5.7517160690613967E-2</c:v>
                </c:pt>
                <c:pt idx="74">
                  <c:v>5.6437022686882443E-2</c:v>
                </c:pt>
                <c:pt idx="75">
                  <c:v>5.5272630670120115E-2</c:v>
                </c:pt>
                <c:pt idx="76">
                  <c:v>5.3893101926131948E-2</c:v>
                </c:pt>
                <c:pt idx="77">
                  <c:v>5.1411446808622419E-2</c:v>
                </c:pt>
                <c:pt idx="78">
                  <c:v>5.0400580376668502E-2</c:v>
                </c:pt>
                <c:pt idx="79">
                  <c:v>5.2113275426793226E-2</c:v>
                </c:pt>
                <c:pt idx="80">
                  <c:v>4.8547569248016176E-2</c:v>
                </c:pt>
                <c:pt idx="81">
                  <c:v>4.8970145201122417E-2</c:v>
                </c:pt>
                <c:pt idx="82">
                  <c:v>4.7749352581692994E-2</c:v>
                </c:pt>
                <c:pt idx="83">
                  <c:v>4.618184614595866E-2</c:v>
                </c:pt>
                <c:pt idx="84">
                  <c:v>4.3975871375163456E-2</c:v>
                </c:pt>
                <c:pt idx="85">
                  <c:v>4.2434684638963827E-2</c:v>
                </c:pt>
                <c:pt idx="86">
                  <c:v>3.99591820239249E-2</c:v>
                </c:pt>
                <c:pt idx="87">
                  <c:v>3.9956599560457384E-2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74-4EBF-A6BB-89DAF237A10B}"/>
            </c:ext>
          </c:extLst>
        </c:ser>
        <c:ser>
          <c:idx val="1"/>
          <c:order val="1"/>
          <c:tx>
            <c:v>Zillow Asking Rents</c:v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'FRED Graph'!$A$46:$A$133</c:f>
              <c:numCache>
                <c:formatCode>yyyy\-mm\-dd</c:formatCode>
                <c:ptCount val="88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44927</c:v>
                </c:pt>
                <c:pt idx="61">
                  <c:v>44958</c:v>
                </c:pt>
                <c:pt idx="62">
                  <c:v>44986</c:v>
                </c:pt>
                <c:pt idx="63">
                  <c:v>45017</c:v>
                </c:pt>
                <c:pt idx="64">
                  <c:v>45047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45170</c:v>
                </c:pt>
                <c:pt idx="69">
                  <c:v>45200</c:v>
                </c:pt>
                <c:pt idx="70">
                  <c:v>45231</c:v>
                </c:pt>
                <c:pt idx="71">
                  <c:v>45261</c:v>
                </c:pt>
                <c:pt idx="72">
                  <c:v>45292</c:v>
                </c:pt>
                <c:pt idx="73">
                  <c:v>45323</c:v>
                </c:pt>
                <c:pt idx="74">
                  <c:v>45352</c:v>
                </c:pt>
                <c:pt idx="75">
                  <c:v>45383</c:v>
                </c:pt>
                <c:pt idx="76">
                  <c:v>45413</c:v>
                </c:pt>
                <c:pt idx="77">
                  <c:v>45444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45566</c:v>
                </c:pt>
                <c:pt idx="82">
                  <c:v>45597</c:v>
                </c:pt>
                <c:pt idx="83">
                  <c:v>45627</c:v>
                </c:pt>
                <c:pt idx="84">
                  <c:v>45658</c:v>
                </c:pt>
                <c:pt idx="85">
                  <c:v>45689</c:v>
                </c:pt>
                <c:pt idx="86">
                  <c:v>45717</c:v>
                </c:pt>
                <c:pt idx="87">
                  <c:v>45748</c:v>
                </c:pt>
              </c:numCache>
            </c:numRef>
          </c:cat>
          <c:val>
            <c:numRef>
              <c:f>'FRED Graph'!$E$46:$E$133</c:f>
              <c:numCache>
                <c:formatCode>0.00%</c:formatCode>
                <c:ptCount val="88"/>
                <c:pt idx="0">
                  <c:v>4.3716499015615584E-2</c:v>
                </c:pt>
                <c:pt idx="1">
                  <c:v>4.3244106497215773E-2</c:v>
                </c:pt>
                <c:pt idx="2">
                  <c:v>4.1246681795813922E-2</c:v>
                </c:pt>
                <c:pt idx="3">
                  <c:v>4.0858153687549414E-2</c:v>
                </c:pt>
                <c:pt idx="4">
                  <c:v>3.9784747303873047E-2</c:v>
                </c:pt>
                <c:pt idx="5">
                  <c:v>3.993087601534584E-2</c:v>
                </c:pt>
                <c:pt idx="6">
                  <c:v>4.0170616339881393E-2</c:v>
                </c:pt>
                <c:pt idx="7">
                  <c:v>4.1339525266841814E-2</c:v>
                </c:pt>
                <c:pt idx="8">
                  <c:v>4.0712749719099994E-2</c:v>
                </c:pt>
                <c:pt idx="9">
                  <c:v>4.134196125094558E-2</c:v>
                </c:pt>
                <c:pt idx="10">
                  <c:v>4.185013765920198E-2</c:v>
                </c:pt>
                <c:pt idx="11">
                  <c:v>4.2667655741054356E-2</c:v>
                </c:pt>
                <c:pt idx="12">
                  <c:v>4.2096884170569338E-2</c:v>
                </c:pt>
                <c:pt idx="13">
                  <c:v>4.0922246126733341E-2</c:v>
                </c:pt>
                <c:pt idx="14">
                  <c:v>4.1170411914339455E-2</c:v>
                </c:pt>
                <c:pt idx="15">
                  <c:v>4.1235742456776858E-2</c:v>
                </c:pt>
                <c:pt idx="16">
                  <c:v>4.2190224024653888E-2</c:v>
                </c:pt>
                <c:pt idx="17">
                  <c:v>4.2290120100119122E-2</c:v>
                </c:pt>
                <c:pt idx="18">
                  <c:v>4.2473624114426345E-2</c:v>
                </c:pt>
                <c:pt idx="19">
                  <c:v>4.2223449075980302E-2</c:v>
                </c:pt>
                <c:pt idx="20">
                  <c:v>4.2504864673975629E-2</c:v>
                </c:pt>
                <c:pt idx="21">
                  <c:v>4.2103166281651117E-2</c:v>
                </c:pt>
                <c:pt idx="22">
                  <c:v>4.0949001299751764E-2</c:v>
                </c:pt>
                <c:pt idx="23">
                  <c:v>4.0271039703008604E-2</c:v>
                </c:pt>
                <c:pt idx="24">
                  <c:v>4.0728875398060138E-2</c:v>
                </c:pt>
                <c:pt idx="25">
                  <c:v>4.2000376673502426E-2</c:v>
                </c:pt>
                <c:pt idx="26">
                  <c:v>4.0289537773844586E-2</c:v>
                </c:pt>
                <c:pt idx="27">
                  <c:v>3.3469464150620576E-2</c:v>
                </c:pt>
                <c:pt idx="28">
                  <c:v>2.571840158837313E-2</c:v>
                </c:pt>
                <c:pt idx="29">
                  <c:v>2.0314153439663585E-2</c:v>
                </c:pt>
                <c:pt idx="30">
                  <c:v>1.9747496789442209E-2</c:v>
                </c:pt>
                <c:pt idx="31">
                  <c:v>1.8547137165283445E-2</c:v>
                </c:pt>
                <c:pt idx="32">
                  <c:v>1.6956412651310426E-2</c:v>
                </c:pt>
                <c:pt idx="33">
                  <c:v>1.5919498926703968E-2</c:v>
                </c:pt>
                <c:pt idx="34">
                  <c:v>1.574896743883869E-2</c:v>
                </c:pt>
                <c:pt idx="35">
                  <c:v>1.6388411341625053E-2</c:v>
                </c:pt>
                <c:pt idx="36">
                  <c:v>1.7815125719807146E-2</c:v>
                </c:pt>
                <c:pt idx="37">
                  <c:v>2.0103235227237892E-2</c:v>
                </c:pt>
                <c:pt idx="38">
                  <c:v>2.4775434884432235E-2</c:v>
                </c:pt>
                <c:pt idx="39">
                  <c:v>3.7376734668911338E-2</c:v>
                </c:pt>
                <c:pt idx="40">
                  <c:v>5.5370435302372512E-2</c:v>
                </c:pt>
                <c:pt idx="41">
                  <c:v>7.540969686638288E-2</c:v>
                </c:pt>
                <c:pt idx="42">
                  <c:v>9.3015352120624728E-2</c:v>
                </c:pt>
                <c:pt idx="43">
                  <c:v>0.11178324616446167</c:v>
                </c:pt>
                <c:pt idx="44">
                  <c:v>0.1297310113248511</c:v>
                </c:pt>
                <c:pt idx="45">
                  <c:v>0.14200210119562806</c:v>
                </c:pt>
                <c:pt idx="46">
                  <c:v>0.14961854742229574</c:v>
                </c:pt>
                <c:pt idx="47">
                  <c:v>0.15437628579778062</c:v>
                </c:pt>
                <c:pt idx="48">
                  <c:v>0.15601923516061733</c:v>
                </c:pt>
                <c:pt idx="49">
                  <c:v>0.15725802393640587</c:v>
                </c:pt>
                <c:pt idx="50">
                  <c:v>0.15599996488272194</c:v>
                </c:pt>
                <c:pt idx="51">
                  <c:v>0.15484981349651661</c:v>
                </c:pt>
                <c:pt idx="52">
                  <c:v>0.1493562056299671</c:v>
                </c:pt>
                <c:pt idx="53">
                  <c:v>0.1415786704646127</c:v>
                </c:pt>
                <c:pt idx="54">
                  <c:v>0.13067546272180453</c:v>
                </c:pt>
                <c:pt idx="55">
                  <c:v>0.11695792505898805</c:v>
                </c:pt>
                <c:pt idx="56">
                  <c:v>0.1026015994515237</c:v>
                </c:pt>
                <c:pt idx="57">
                  <c:v>9.0215196606600045E-2</c:v>
                </c:pt>
                <c:pt idx="58">
                  <c:v>8.0402868546028072E-2</c:v>
                </c:pt>
                <c:pt idx="59">
                  <c:v>7.2579614205484866E-2</c:v>
                </c:pt>
                <c:pt idx="60">
                  <c:v>6.6981269114696262E-2</c:v>
                </c:pt>
                <c:pt idx="61">
                  <c:v>6.1375608725081854E-2</c:v>
                </c:pt>
                <c:pt idx="62">
                  <c:v>5.8898784596257414E-2</c:v>
                </c:pt>
                <c:pt idx="63">
                  <c:v>5.2829751765431254E-2</c:v>
                </c:pt>
                <c:pt idx="64">
                  <c:v>4.7547748334803019E-2</c:v>
                </c:pt>
                <c:pt idx="65">
                  <c:v>3.9241346816809797E-2</c:v>
                </c:pt>
                <c:pt idx="66">
                  <c:v>3.3927919535208906E-2</c:v>
                </c:pt>
                <c:pt idx="67">
                  <c:v>3.0851865106508836E-2</c:v>
                </c:pt>
                <c:pt idx="68">
                  <c:v>3.0161719391016195E-2</c:v>
                </c:pt>
                <c:pt idx="69">
                  <c:v>3.0933072295101116E-2</c:v>
                </c:pt>
                <c:pt idx="70">
                  <c:v>3.1439363929228081E-2</c:v>
                </c:pt>
                <c:pt idx="71">
                  <c:v>3.137688397189109E-2</c:v>
                </c:pt>
                <c:pt idx="72">
                  <c:v>3.1908665908581435E-2</c:v>
                </c:pt>
                <c:pt idx="73">
                  <c:v>3.2638745708596373E-2</c:v>
                </c:pt>
                <c:pt idx="74">
                  <c:v>3.2017495961788933E-2</c:v>
                </c:pt>
                <c:pt idx="75">
                  <c:v>3.237663952907277E-2</c:v>
                </c:pt>
                <c:pt idx="76">
                  <c:v>3.2238097193795001E-2</c:v>
                </c:pt>
                <c:pt idx="77">
                  <c:v>3.3928034277203922E-2</c:v>
                </c:pt>
                <c:pt idx="78">
                  <c:v>3.3728266912211646E-2</c:v>
                </c:pt>
                <c:pt idx="79">
                  <c:v>3.3292479353584481E-2</c:v>
                </c:pt>
                <c:pt idx="80">
                  <c:v>3.3214307067908067E-2</c:v>
                </c:pt>
                <c:pt idx="81">
                  <c:v>3.3013690616426894E-2</c:v>
                </c:pt>
                <c:pt idx="82">
                  <c:v>3.426453765330284E-2</c:v>
                </c:pt>
                <c:pt idx="83">
                  <c:v>3.4221279393275683E-2</c:v>
                </c:pt>
                <c:pt idx="84">
                  <c:v>3.4920164993404779E-2</c:v>
                </c:pt>
                <c:pt idx="85">
                  <c:v>3.4764287235610203E-2</c:v>
                </c:pt>
                <c:pt idx="86">
                  <c:v>3.4764287235610203E-2</c:v>
                </c:pt>
                <c:pt idx="87">
                  <c:v>3.4973477969828748E-2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74-4EBF-A6BB-89DAF237A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3204895"/>
        <c:axId val="753180767"/>
      </c:lineChart>
      <c:dateAx>
        <c:axId val="753204895"/>
        <c:scaling>
          <c:orientation val="minMax"/>
        </c:scaling>
        <c:delete val="0"/>
        <c:axPos val="b"/>
        <c:numFmt formatCode="yyyy\-mm\-dd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180767"/>
        <c:crosses val="autoZero"/>
        <c:auto val="1"/>
        <c:lblOffset val="100"/>
        <c:baseTimeUnit val="months"/>
        <c:majorUnit val="2"/>
      </c:dateAx>
      <c:valAx>
        <c:axId val="753180767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204895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CPIinflation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data_chart1!$A$159:$A$342</c:f>
              <c:numCache>
                <c:formatCode>m/d/yyyy</c:formatCode>
                <c:ptCount val="184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  <c:pt idx="164">
                  <c:v>45170</c:v>
                </c:pt>
                <c:pt idx="165">
                  <c:v>45200</c:v>
                </c:pt>
                <c:pt idx="166">
                  <c:v>45231</c:v>
                </c:pt>
                <c:pt idx="167">
                  <c:v>45261</c:v>
                </c:pt>
                <c:pt idx="168">
                  <c:v>45292</c:v>
                </c:pt>
                <c:pt idx="169">
                  <c:v>45323</c:v>
                </c:pt>
                <c:pt idx="170">
                  <c:v>45352</c:v>
                </c:pt>
                <c:pt idx="171">
                  <c:v>45383</c:v>
                </c:pt>
                <c:pt idx="172">
                  <c:v>45413</c:v>
                </c:pt>
                <c:pt idx="173">
                  <c:v>45444</c:v>
                </c:pt>
                <c:pt idx="174">
                  <c:v>45474</c:v>
                </c:pt>
                <c:pt idx="175">
                  <c:v>45505</c:v>
                </c:pt>
                <c:pt idx="176">
                  <c:v>45536</c:v>
                </c:pt>
                <c:pt idx="177">
                  <c:v>45566</c:v>
                </c:pt>
                <c:pt idx="178">
                  <c:v>45597</c:v>
                </c:pt>
                <c:pt idx="179">
                  <c:v>45627</c:v>
                </c:pt>
                <c:pt idx="180">
                  <c:v>45658</c:v>
                </c:pt>
                <c:pt idx="181">
                  <c:v>45689</c:v>
                </c:pt>
                <c:pt idx="182">
                  <c:v>45717</c:v>
                </c:pt>
                <c:pt idx="183">
                  <c:v>45748</c:v>
                </c:pt>
              </c:numCache>
            </c:numRef>
          </c:cat>
          <c:val>
            <c:numRef>
              <c:f>data_chart1!$E$159:$E$342</c:f>
              <c:numCache>
                <c:formatCode>0.0</c:formatCode>
                <c:ptCount val="184"/>
                <c:pt idx="0">
                  <c:v>2.4499399999999998</c:v>
                </c:pt>
                <c:pt idx="1">
                  <c:v>2.5288566666666665</c:v>
                </c:pt>
                <c:pt idx="2">
                  <c:v>2.3528733333333332</c:v>
                </c:pt>
                <c:pt idx="3">
                  <c:v>2.2147600000000001</c:v>
                </c:pt>
                <c:pt idx="4">
                  <c:v>2.1654966666666664</c:v>
                </c:pt>
                <c:pt idx="5">
                  <c:v>1.7772933333333334</c:v>
                </c:pt>
                <c:pt idx="6">
                  <c:v>1.4886299999999999</c:v>
                </c:pt>
                <c:pt idx="7">
                  <c:v>1.2041733333333333</c:v>
                </c:pt>
                <c:pt idx="8">
                  <c:v>1.2030900000000002</c:v>
                </c:pt>
                <c:pt idx="9">
                  <c:v>1.1450633333333333</c:v>
                </c:pt>
                <c:pt idx="10">
                  <c:v>1.1231833333333332</c:v>
                </c:pt>
                <c:pt idx="11">
                  <c:v>1.2296766666666665</c:v>
                </c:pt>
                <c:pt idx="12">
                  <c:v>1.4077033333333333</c:v>
                </c:pt>
                <c:pt idx="13">
                  <c:v>1.7544899999999999</c:v>
                </c:pt>
                <c:pt idx="14">
                  <c:v>2.1483066666666666</c:v>
                </c:pt>
                <c:pt idx="15">
                  <c:v>2.6071233333333335</c:v>
                </c:pt>
                <c:pt idx="16">
                  <c:v>3.051813333333333</c:v>
                </c:pt>
                <c:pt idx="17">
                  <c:v>3.3461733333333332</c:v>
                </c:pt>
                <c:pt idx="18">
                  <c:v>3.5137233333333335</c:v>
                </c:pt>
                <c:pt idx="19">
                  <c:v>3.6123999999999996</c:v>
                </c:pt>
                <c:pt idx="20">
                  <c:v>3.7158333333333338</c:v>
                </c:pt>
                <c:pt idx="21">
                  <c:v>3.6966300000000003</c:v>
                </c:pt>
                <c:pt idx="22">
                  <c:v>3.59544</c:v>
                </c:pt>
                <c:pt idx="23">
                  <c:v>3.3452566666666663</c:v>
                </c:pt>
                <c:pt idx="24">
                  <c:v>3.1740900000000001</c:v>
                </c:pt>
                <c:pt idx="25">
                  <c:v>2.9896733333333336</c:v>
                </c:pt>
                <c:pt idx="26">
                  <c:v>2.829943333333333</c:v>
                </c:pt>
                <c:pt idx="27">
                  <c:v>2.5847399999999996</c:v>
                </c:pt>
                <c:pt idx="28">
                  <c:v>2.1979933333333332</c:v>
                </c:pt>
                <c:pt idx="29">
                  <c:v>1.8883233333333334</c:v>
                </c:pt>
                <c:pt idx="30">
                  <c:v>1.6031066666666665</c:v>
                </c:pt>
                <c:pt idx="31">
                  <c:v>1.5857700000000001</c:v>
                </c:pt>
                <c:pt idx="32">
                  <c:v>1.6843866666666667</c:v>
                </c:pt>
                <c:pt idx="33">
                  <c:v>1.9304433333333335</c:v>
                </c:pt>
                <c:pt idx="34">
                  <c:v>1.9671399999999999</c:v>
                </c:pt>
                <c:pt idx="35">
                  <c:v>1.9037333333333333</c:v>
                </c:pt>
                <c:pt idx="36">
                  <c:v>1.7465266666666668</c:v>
                </c:pt>
                <c:pt idx="37">
                  <c:v>1.8205666666666664</c:v>
                </c:pt>
                <c:pt idx="38">
                  <c:v>1.7403166666666665</c:v>
                </c:pt>
                <c:pt idx="39">
                  <c:v>1.5585666666666667</c:v>
                </c:pt>
                <c:pt idx="40">
                  <c:v>1.3493166666666667</c:v>
                </c:pt>
                <c:pt idx="41">
                  <c:v>1.4149966666666669</c:v>
                </c:pt>
                <c:pt idx="42">
                  <c:v>1.6638833333333334</c:v>
                </c:pt>
                <c:pt idx="43">
                  <c:v>1.7133566666666666</c:v>
                </c:pt>
                <c:pt idx="44">
                  <c:v>1.5063366666666667</c:v>
                </c:pt>
                <c:pt idx="45">
                  <c:v>1.1701133333333333</c:v>
                </c:pt>
                <c:pt idx="46">
                  <c:v>1.0681333333333332</c:v>
                </c:pt>
                <c:pt idx="47">
                  <c:v>1.2075033333333334</c:v>
                </c:pt>
                <c:pt idx="48">
                  <c:v>1.43449</c:v>
                </c:pt>
                <c:pt idx="49">
                  <c:v>1.3970233333333333</c:v>
                </c:pt>
                <c:pt idx="50">
                  <c:v>1.4303066666666666</c:v>
                </c:pt>
                <c:pt idx="51">
                  <c:v>1.5827633333333333</c:v>
                </c:pt>
                <c:pt idx="52">
                  <c:v>1.9315899999999999</c:v>
                </c:pt>
                <c:pt idx="53">
                  <c:v>2.0803533333333335</c:v>
                </c:pt>
                <c:pt idx="54">
                  <c:v>2.0667233333333335</c:v>
                </c:pt>
                <c:pt idx="55">
                  <c:v>1.9161066666666666</c:v>
                </c:pt>
                <c:pt idx="56">
                  <c:v>1.7911300000000001</c:v>
                </c:pt>
                <c:pt idx="57">
                  <c:v>1.6695633333333333</c:v>
                </c:pt>
                <c:pt idx="58">
                  <c:v>1.50837</c:v>
                </c:pt>
                <c:pt idx="59">
                  <c:v>1.1647266666666665</c:v>
                </c:pt>
                <c:pt idx="60">
                  <c:v>0.55157</c:v>
                </c:pt>
                <c:pt idx="61">
                  <c:v>0.11205333333333335</c:v>
                </c:pt>
                <c:pt idx="62">
                  <c:v>-0.11299666666666668</c:v>
                </c:pt>
                <c:pt idx="63">
                  <c:v>-7.1029999999999996E-2</c:v>
                </c:pt>
                <c:pt idx="64">
                  <c:v>-3.0343333333333333E-2</c:v>
                </c:pt>
                <c:pt idx="65">
                  <c:v>3.685666666666667E-2</c:v>
                </c:pt>
                <c:pt idx="66">
                  <c:v>0.14676333333333333</c:v>
                </c:pt>
                <c:pt idx="67">
                  <c:v>0.21552000000000002</c:v>
                </c:pt>
                <c:pt idx="68">
                  <c:v>0.15861</c:v>
                </c:pt>
                <c:pt idx="69">
                  <c:v>0.12592</c:v>
                </c:pt>
                <c:pt idx="70">
                  <c:v>0.19092666666666669</c:v>
                </c:pt>
                <c:pt idx="71">
                  <c:v>0.40088666666666661</c:v>
                </c:pt>
                <c:pt idx="72">
                  <c:v>0.77084666666666679</c:v>
                </c:pt>
                <c:pt idx="73">
                  <c:v>0.90783333333333338</c:v>
                </c:pt>
                <c:pt idx="74">
                  <c:v>0.99213333333333342</c:v>
                </c:pt>
                <c:pt idx="75">
                  <c:v>0.97050999999999998</c:v>
                </c:pt>
                <c:pt idx="76">
                  <c:v>1.0475766666666668</c:v>
                </c:pt>
                <c:pt idx="77">
                  <c:v>1.1101333333333334</c:v>
                </c:pt>
                <c:pt idx="78">
                  <c:v>1.00871</c:v>
                </c:pt>
                <c:pt idx="79">
                  <c:v>1.00099</c:v>
                </c:pt>
                <c:pt idx="80">
                  <c:v>1.15744</c:v>
                </c:pt>
                <c:pt idx="81">
                  <c:v>1.4299600000000001</c:v>
                </c:pt>
                <c:pt idx="82">
                  <c:v>1.6396300000000001</c:v>
                </c:pt>
                <c:pt idx="83">
                  <c:v>1.8070166666666669</c:v>
                </c:pt>
                <c:pt idx="84">
                  <c:v>2.0818400000000001</c:v>
                </c:pt>
                <c:pt idx="85">
                  <c:v>2.4571833333333335</c:v>
                </c:pt>
                <c:pt idx="86">
                  <c:v>2.5873166666666667</c:v>
                </c:pt>
                <c:pt idx="87">
                  <c:v>2.4759266666666666</c:v>
                </c:pt>
                <c:pt idx="88">
                  <c:v>2.1579199999999998</c:v>
                </c:pt>
                <c:pt idx="89">
                  <c:v>1.8910433333333334</c:v>
                </c:pt>
                <c:pt idx="90">
                  <c:v>1.7406733333333335</c:v>
                </c:pt>
                <c:pt idx="91">
                  <c:v>1.7645999999999999</c:v>
                </c:pt>
                <c:pt idx="92">
                  <c:v>1.9446000000000001</c:v>
                </c:pt>
                <c:pt idx="93">
                  <c:v>2.0431500000000002</c:v>
                </c:pt>
                <c:pt idx="94">
                  <c:v>2.1246066666666668</c:v>
                </c:pt>
                <c:pt idx="95">
                  <c:v>2.1077266666666667</c:v>
                </c:pt>
                <c:pt idx="96">
                  <c:v>2.1512466666666668</c:v>
                </c:pt>
                <c:pt idx="97">
                  <c:v>2.1815733333333331</c:v>
                </c:pt>
                <c:pt idx="98">
                  <c:v>2.24858</c:v>
                </c:pt>
                <c:pt idx="99">
                  <c:v>2.35514</c:v>
                </c:pt>
                <c:pt idx="100">
                  <c:v>2.5279566666666664</c:v>
                </c:pt>
                <c:pt idx="101">
                  <c:v>2.6868233333333329</c:v>
                </c:pt>
                <c:pt idx="102">
                  <c:v>2.81453</c:v>
                </c:pt>
                <c:pt idx="103">
                  <c:v>2.7681966666666669</c:v>
                </c:pt>
                <c:pt idx="104">
                  <c:v>2.6097000000000001</c:v>
                </c:pt>
                <c:pt idx="105">
                  <c:v>2.4890033333333332</c:v>
                </c:pt>
                <c:pt idx="106">
                  <c:v>2.3238066666666666</c:v>
                </c:pt>
                <c:pt idx="107">
                  <c:v>2.2139133333333336</c:v>
                </c:pt>
                <c:pt idx="108">
                  <c:v>1.8791000000000002</c:v>
                </c:pt>
                <c:pt idx="109">
                  <c:v>1.6696099999999998</c:v>
                </c:pt>
                <c:pt idx="110">
                  <c:v>1.62988</c:v>
                </c:pt>
                <c:pt idx="111">
                  <c:v>1.8008766666666667</c:v>
                </c:pt>
                <c:pt idx="112">
                  <c:v>1.8932266666666664</c:v>
                </c:pt>
                <c:pt idx="113">
                  <c:v>1.82256</c:v>
                </c:pt>
                <c:pt idx="114">
                  <c:v>1.7644766666666667</c:v>
                </c:pt>
                <c:pt idx="115">
                  <c:v>1.7450533333333331</c:v>
                </c:pt>
                <c:pt idx="116">
                  <c:v>1.74949</c:v>
                </c:pt>
                <c:pt idx="117">
                  <c:v>1.7187033333333332</c:v>
                </c:pt>
                <c:pt idx="118">
                  <c:v>1.8369200000000001</c:v>
                </c:pt>
                <c:pt idx="119">
                  <c:v>2.0485966666666666</c:v>
                </c:pt>
                <c:pt idx="120">
                  <c:v>2.3080266666666667</c:v>
                </c:pt>
                <c:pt idx="121">
                  <c:v>2.3905099999999999</c:v>
                </c:pt>
                <c:pt idx="122">
                  <c:v>2.1250466666666665</c:v>
                </c:pt>
                <c:pt idx="123">
                  <c:v>1.4042533333333331</c:v>
                </c:pt>
                <c:pt idx="124">
                  <c:v>0.69641333333333322</c:v>
                </c:pt>
                <c:pt idx="125">
                  <c:v>0.42262333333333335</c:v>
                </c:pt>
                <c:pt idx="126">
                  <c:v>0.64558333333333329</c:v>
                </c:pt>
                <c:pt idx="127">
                  <c:v>1.0070433333333335</c:v>
                </c:pt>
                <c:pt idx="128">
                  <c:v>1.2308133333333335</c:v>
                </c:pt>
                <c:pt idx="129">
                  <c:v>1.2922833333333335</c:v>
                </c:pt>
                <c:pt idx="130">
                  <c:v>1.2485966666666666</c:v>
                </c:pt>
                <c:pt idx="131">
                  <c:v>1.2258866666666668</c:v>
                </c:pt>
                <c:pt idx="132">
                  <c:v>1.2898633333333336</c:v>
                </c:pt>
                <c:pt idx="133">
                  <c:v>1.45766</c:v>
                </c:pt>
                <c:pt idx="134">
                  <c:v>1.8955533333333332</c:v>
                </c:pt>
                <c:pt idx="135">
                  <c:v>2.8134333333333337</c:v>
                </c:pt>
                <c:pt idx="136">
                  <c:v>3.8979099999999995</c:v>
                </c:pt>
                <c:pt idx="137">
                  <c:v>4.7967299999999993</c:v>
                </c:pt>
                <c:pt idx="138">
                  <c:v>5.1663433333333337</c:v>
                </c:pt>
                <c:pt idx="139">
                  <c:v>5.2493266666666658</c:v>
                </c:pt>
                <c:pt idx="140">
                  <c:v>5.2646333333333333</c:v>
                </c:pt>
                <c:pt idx="141">
                  <c:v>5.5851199999999999</c:v>
                </c:pt>
                <c:pt idx="142">
                  <c:v>6.1475266666666668</c:v>
                </c:pt>
                <c:pt idx="143">
                  <c:v>6.7527166666666671</c:v>
                </c:pt>
                <c:pt idx="144">
                  <c:v>7.20296</c:v>
                </c:pt>
                <c:pt idx="145">
                  <c:v>7.5650900000000005</c:v>
                </c:pt>
                <c:pt idx="146">
                  <c:v>8.0220399999999987</c:v>
                </c:pt>
                <c:pt idx="147">
                  <c:v>8.2494033333333334</c:v>
                </c:pt>
                <c:pt idx="148">
                  <c:v>8.4440966666666668</c:v>
                </c:pt>
                <c:pt idx="149">
                  <c:v>8.5915333333333326</c:v>
                </c:pt>
                <c:pt idx="150">
                  <c:v>8.6575199999999999</c:v>
                </c:pt>
                <c:pt idx="151">
                  <c:v>8.5527899999999999</c:v>
                </c:pt>
                <c:pt idx="152">
                  <c:v>8.288966666666667</c:v>
                </c:pt>
                <c:pt idx="153">
                  <c:v>8.0563400000000005</c:v>
                </c:pt>
                <c:pt idx="154">
                  <c:v>7.6898933333333339</c:v>
                </c:pt>
                <c:pt idx="155">
                  <c:v>7.0943033333333334</c:v>
                </c:pt>
                <c:pt idx="156">
                  <c:v>6.63103</c:v>
                </c:pt>
                <c:pt idx="157">
                  <c:v>6.2463799999999994</c:v>
                </c:pt>
                <c:pt idx="158">
                  <c:v>5.7542433333333323</c:v>
                </c:pt>
                <c:pt idx="159">
                  <c:v>5.2805566666666666</c:v>
                </c:pt>
                <c:pt idx="160">
                  <c:v>4.6656133333333329</c:v>
                </c:pt>
                <c:pt idx="161">
                  <c:v>4.0383366666666669</c:v>
                </c:pt>
                <c:pt idx="162">
                  <c:v>3.4819099999999996</c:v>
                </c:pt>
                <c:pt idx="163">
                  <c:v>3.3479199999999998</c:v>
                </c:pt>
                <c:pt idx="164">
                  <c:v>3.5615199999999998</c:v>
                </c:pt>
                <c:pt idx="165">
                  <c:v>3.5528566666666666</c:v>
                </c:pt>
                <c:pt idx="166">
                  <c:v>3.3597766666666664</c:v>
                </c:pt>
                <c:pt idx="167">
                  <c:v>3.2361433333333331</c:v>
                </c:pt>
                <c:pt idx="168">
                  <c:v>3.1895400000000005</c:v>
                </c:pt>
                <c:pt idx="169">
                  <c:v>3.1982933333333334</c:v>
                </c:pt>
                <c:pt idx="170">
                  <c:v>3.2489500000000002</c:v>
                </c:pt>
                <c:pt idx="171">
                  <c:v>3.3328666666666664</c:v>
                </c:pt>
                <c:pt idx="172">
                  <c:v>3.3610233333333333</c:v>
                </c:pt>
                <c:pt idx="173">
                  <c:v>3.1926766666666668</c:v>
                </c:pt>
                <c:pt idx="174">
                  <c:v>3.0529200000000003</c:v>
                </c:pt>
                <c:pt idx="175">
                  <c:v>2.83982</c:v>
                </c:pt>
                <c:pt idx="176">
                  <c:v>2.6606366666666665</c:v>
                </c:pt>
                <c:pt idx="177">
                  <c:v>2.5382833333333337</c:v>
                </c:pt>
                <c:pt idx="178">
                  <c:v>2.5727033333333336</c:v>
                </c:pt>
                <c:pt idx="179">
                  <c:v>2.7193133333333335</c:v>
                </c:pt>
                <c:pt idx="180">
                  <c:v>2.8619833333333333</c:v>
                </c:pt>
                <c:pt idx="181">
                  <c:v>2.8953500000000001</c:v>
                </c:pt>
                <c:pt idx="182">
                  <c:v>2.7397566666666666</c:v>
                </c:pt>
                <c:pt idx="183">
                  <c:v>2.5178700000000003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61-4CF5-9328-2C39CAA99A60}"/>
            </c:ext>
          </c:extLst>
        </c:ser>
        <c:ser>
          <c:idx val="1"/>
          <c:order val="1"/>
          <c:tx>
            <c:v>Nominal Wage Growth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data_chart1!$A$159:$A$342</c:f>
              <c:numCache>
                <c:formatCode>m/d/yyyy</c:formatCode>
                <c:ptCount val="184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  <c:pt idx="164">
                  <c:v>45170</c:v>
                </c:pt>
                <c:pt idx="165">
                  <c:v>45200</c:v>
                </c:pt>
                <c:pt idx="166">
                  <c:v>45231</c:v>
                </c:pt>
                <c:pt idx="167">
                  <c:v>45261</c:v>
                </c:pt>
                <c:pt idx="168">
                  <c:v>45292</c:v>
                </c:pt>
                <c:pt idx="169">
                  <c:v>45323</c:v>
                </c:pt>
                <c:pt idx="170">
                  <c:v>45352</c:v>
                </c:pt>
                <c:pt idx="171">
                  <c:v>45383</c:v>
                </c:pt>
                <c:pt idx="172">
                  <c:v>45413</c:v>
                </c:pt>
                <c:pt idx="173">
                  <c:v>45444</c:v>
                </c:pt>
                <c:pt idx="174">
                  <c:v>45474</c:v>
                </c:pt>
                <c:pt idx="175">
                  <c:v>45505</c:v>
                </c:pt>
                <c:pt idx="176">
                  <c:v>45536</c:v>
                </c:pt>
                <c:pt idx="177">
                  <c:v>45566</c:v>
                </c:pt>
                <c:pt idx="178">
                  <c:v>45597</c:v>
                </c:pt>
                <c:pt idx="179">
                  <c:v>45627</c:v>
                </c:pt>
                <c:pt idx="180">
                  <c:v>45658</c:v>
                </c:pt>
                <c:pt idx="181">
                  <c:v>45689</c:v>
                </c:pt>
                <c:pt idx="182">
                  <c:v>45717</c:v>
                </c:pt>
                <c:pt idx="183">
                  <c:v>45748</c:v>
                </c:pt>
              </c:numCache>
            </c:numRef>
          </c:cat>
          <c:val>
            <c:numRef>
              <c:f>data_chart1!$C$159:$C$342</c:f>
              <c:numCache>
                <c:formatCode>0.0</c:formatCode>
                <c:ptCount val="184"/>
                <c:pt idx="0">
                  <c:v>1.6</c:v>
                </c:pt>
                <c:pt idx="1">
                  <c:v>1.7</c:v>
                </c:pt>
                <c:pt idx="2">
                  <c:v>1.9</c:v>
                </c:pt>
                <c:pt idx="3">
                  <c:v>1.9</c:v>
                </c:pt>
                <c:pt idx="4">
                  <c:v>1.6</c:v>
                </c:pt>
                <c:pt idx="5">
                  <c:v>1.7</c:v>
                </c:pt>
                <c:pt idx="6">
                  <c:v>1.8</c:v>
                </c:pt>
                <c:pt idx="7">
                  <c:v>2</c:v>
                </c:pt>
                <c:pt idx="8">
                  <c:v>1.9</c:v>
                </c:pt>
                <c:pt idx="9">
                  <c:v>1.7</c:v>
                </c:pt>
                <c:pt idx="10">
                  <c:v>1.7</c:v>
                </c:pt>
                <c:pt idx="11">
                  <c:v>1.7</c:v>
                </c:pt>
                <c:pt idx="12">
                  <c:v>1.9</c:v>
                </c:pt>
                <c:pt idx="13">
                  <c:v>1.9</c:v>
                </c:pt>
                <c:pt idx="14">
                  <c:v>1.9</c:v>
                </c:pt>
                <c:pt idx="15">
                  <c:v>1.9</c:v>
                </c:pt>
                <c:pt idx="16">
                  <c:v>2</c:v>
                </c:pt>
                <c:pt idx="17">
                  <c:v>2</c:v>
                </c:pt>
                <c:pt idx="18">
                  <c:v>2.1</c:v>
                </c:pt>
                <c:pt idx="19">
                  <c:v>2.2000000000000002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</c:v>
                </c:pt>
                <c:pt idx="23">
                  <c:v>2</c:v>
                </c:pt>
                <c:pt idx="24">
                  <c:v>1.9</c:v>
                </c:pt>
                <c:pt idx="25">
                  <c:v>1.9</c:v>
                </c:pt>
                <c:pt idx="26">
                  <c:v>2</c:v>
                </c:pt>
                <c:pt idx="27">
                  <c:v>2.2000000000000002</c:v>
                </c:pt>
                <c:pt idx="28">
                  <c:v>2.1</c:v>
                </c:pt>
                <c:pt idx="29">
                  <c:v>2.2999999999999998</c:v>
                </c:pt>
                <c:pt idx="30">
                  <c:v>2.1</c:v>
                </c:pt>
                <c:pt idx="31">
                  <c:v>2.1</c:v>
                </c:pt>
                <c:pt idx="32">
                  <c:v>2.1</c:v>
                </c:pt>
                <c:pt idx="33">
                  <c:v>2.1</c:v>
                </c:pt>
                <c:pt idx="34">
                  <c:v>2.2999999999999998</c:v>
                </c:pt>
                <c:pt idx="35">
                  <c:v>2.2999999999999998</c:v>
                </c:pt>
                <c:pt idx="36">
                  <c:v>2.2999999999999998</c:v>
                </c:pt>
                <c:pt idx="37">
                  <c:v>2.2999999999999998</c:v>
                </c:pt>
                <c:pt idx="38">
                  <c:v>2.2000000000000002</c:v>
                </c:pt>
                <c:pt idx="39">
                  <c:v>2.2000000000000002</c:v>
                </c:pt>
                <c:pt idx="40">
                  <c:v>2.2000000000000002</c:v>
                </c:pt>
                <c:pt idx="41">
                  <c:v>2.1</c:v>
                </c:pt>
                <c:pt idx="42">
                  <c:v>2.2999999999999998</c:v>
                </c:pt>
                <c:pt idx="43">
                  <c:v>2.2999999999999998</c:v>
                </c:pt>
                <c:pt idx="44">
                  <c:v>2.4</c:v>
                </c:pt>
                <c:pt idx="45">
                  <c:v>2.2000000000000002</c:v>
                </c:pt>
                <c:pt idx="46">
                  <c:v>2</c:v>
                </c:pt>
                <c:pt idx="47">
                  <c:v>2.2000000000000002</c:v>
                </c:pt>
                <c:pt idx="48">
                  <c:v>2.2999999999999998</c:v>
                </c:pt>
                <c:pt idx="49">
                  <c:v>2.5</c:v>
                </c:pt>
                <c:pt idx="50">
                  <c:v>2.4</c:v>
                </c:pt>
                <c:pt idx="51">
                  <c:v>2.2999999999999998</c:v>
                </c:pt>
                <c:pt idx="52">
                  <c:v>2.2999999999999998</c:v>
                </c:pt>
                <c:pt idx="53">
                  <c:v>2.2999999999999998</c:v>
                </c:pt>
                <c:pt idx="54">
                  <c:v>2.4</c:v>
                </c:pt>
                <c:pt idx="55">
                  <c:v>2.4</c:v>
                </c:pt>
                <c:pt idx="56">
                  <c:v>2.6</c:v>
                </c:pt>
                <c:pt idx="57">
                  <c:v>2.8</c:v>
                </c:pt>
                <c:pt idx="58">
                  <c:v>2.9</c:v>
                </c:pt>
                <c:pt idx="59">
                  <c:v>2.9</c:v>
                </c:pt>
                <c:pt idx="60">
                  <c:v>3</c:v>
                </c:pt>
                <c:pt idx="61">
                  <c:v>3</c:v>
                </c:pt>
                <c:pt idx="62">
                  <c:v>3.2</c:v>
                </c:pt>
                <c:pt idx="63">
                  <c:v>3.3</c:v>
                </c:pt>
                <c:pt idx="64">
                  <c:v>3.3</c:v>
                </c:pt>
                <c:pt idx="65">
                  <c:v>3.2</c:v>
                </c:pt>
                <c:pt idx="66">
                  <c:v>3.1</c:v>
                </c:pt>
                <c:pt idx="67">
                  <c:v>3.1</c:v>
                </c:pt>
                <c:pt idx="68">
                  <c:v>3</c:v>
                </c:pt>
                <c:pt idx="69">
                  <c:v>2.9</c:v>
                </c:pt>
                <c:pt idx="70">
                  <c:v>3.1</c:v>
                </c:pt>
                <c:pt idx="71">
                  <c:v>3.1</c:v>
                </c:pt>
                <c:pt idx="72">
                  <c:v>3.1</c:v>
                </c:pt>
                <c:pt idx="73">
                  <c:v>3.2</c:v>
                </c:pt>
                <c:pt idx="74">
                  <c:v>3.2</c:v>
                </c:pt>
                <c:pt idx="75">
                  <c:v>3.4</c:v>
                </c:pt>
                <c:pt idx="76">
                  <c:v>3.5</c:v>
                </c:pt>
                <c:pt idx="77">
                  <c:v>3.6</c:v>
                </c:pt>
                <c:pt idx="78">
                  <c:v>3.4</c:v>
                </c:pt>
                <c:pt idx="79">
                  <c:v>3.3</c:v>
                </c:pt>
                <c:pt idx="80">
                  <c:v>3.6</c:v>
                </c:pt>
                <c:pt idx="81">
                  <c:v>3.9</c:v>
                </c:pt>
                <c:pt idx="82">
                  <c:v>3.9</c:v>
                </c:pt>
                <c:pt idx="83">
                  <c:v>3.5</c:v>
                </c:pt>
                <c:pt idx="84">
                  <c:v>3.2</c:v>
                </c:pt>
                <c:pt idx="85">
                  <c:v>3.2</c:v>
                </c:pt>
                <c:pt idx="86">
                  <c:v>3.4</c:v>
                </c:pt>
                <c:pt idx="87">
                  <c:v>3.5</c:v>
                </c:pt>
                <c:pt idx="88">
                  <c:v>3.4</c:v>
                </c:pt>
                <c:pt idx="89">
                  <c:v>3.2</c:v>
                </c:pt>
                <c:pt idx="90">
                  <c:v>3.3</c:v>
                </c:pt>
                <c:pt idx="91">
                  <c:v>3.4</c:v>
                </c:pt>
                <c:pt idx="92">
                  <c:v>3.6</c:v>
                </c:pt>
                <c:pt idx="93">
                  <c:v>3.4</c:v>
                </c:pt>
                <c:pt idx="94">
                  <c:v>3.2</c:v>
                </c:pt>
                <c:pt idx="95">
                  <c:v>2.9</c:v>
                </c:pt>
                <c:pt idx="96">
                  <c:v>3</c:v>
                </c:pt>
                <c:pt idx="97">
                  <c:v>2.9</c:v>
                </c:pt>
                <c:pt idx="98">
                  <c:v>3.3</c:v>
                </c:pt>
                <c:pt idx="99">
                  <c:v>3.3</c:v>
                </c:pt>
                <c:pt idx="100">
                  <c:v>3.2</c:v>
                </c:pt>
                <c:pt idx="101">
                  <c:v>3.2</c:v>
                </c:pt>
                <c:pt idx="102">
                  <c:v>3.3</c:v>
                </c:pt>
                <c:pt idx="103">
                  <c:v>3.5</c:v>
                </c:pt>
                <c:pt idx="104">
                  <c:v>3.5</c:v>
                </c:pt>
                <c:pt idx="105">
                  <c:v>3.7</c:v>
                </c:pt>
                <c:pt idx="106">
                  <c:v>3.9</c:v>
                </c:pt>
                <c:pt idx="107">
                  <c:v>3.8</c:v>
                </c:pt>
                <c:pt idx="108">
                  <c:v>3.8</c:v>
                </c:pt>
                <c:pt idx="109">
                  <c:v>3.4</c:v>
                </c:pt>
                <c:pt idx="110">
                  <c:v>3.5</c:v>
                </c:pt>
                <c:pt idx="111">
                  <c:v>3.6</c:v>
                </c:pt>
                <c:pt idx="112">
                  <c:v>3.7</c:v>
                </c:pt>
                <c:pt idx="113">
                  <c:v>3.9</c:v>
                </c:pt>
                <c:pt idx="114">
                  <c:v>3.9</c:v>
                </c:pt>
                <c:pt idx="115">
                  <c:v>3.7</c:v>
                </c:pt>
                <c:pt idx="116">
                  <c:v>3.6</c:v>
                </c:pt>
                <c:pt idx="117">
                  <c:v>3.5</c:v>
                </c:pt>
                <c:pt idx="118">
                  <c:v>3.7</c:v>
                </c:pt>
                <c:pt idx="119">
                  <c:v>3.7</c:v>
                </c:pt>
                <c:pt idx="120">
                  <c:v>3.8</c:v>
                </c:pt>
                <c:pt idx="121">
                  <c:v>3.7</c:v>
                </c:pt>
                <c:pt idx="122">
                  <c:v>3.5</c:v>
                </c:pt>
                <c:pt idx="123">
                  <c:v>3.3</c:v>
                </c:pt>
                <c:pt idx="124">
                  <c:v>3.5</c:v>
                </c:pt>
                <c:pt idx="125">
                  <c:v>3.8</c:v>
                </c:pt>
                <c:pt idx="126">
                  <c:v>3.9</c:v>
                </c:pt>
                <c:pt idx="127">
                  <c:v>3.5</c:v>
                </c:pt>
                <c:pt idx="128">
                  <c:v>3.5</c:v>
                </c:pt>
                <c:pt idx="129">
                  <c:v>3.5</c:v>
                </c:pt>
                <c:pt idx="130">
                  <c:v>3.7</c:v>
                </c:pt>
                <c:pt idx="131">
                  <c:v>3.4</c:v>
                </c:pt>
                <c:pt idx="132">
                  <c:v>3.4</c:v>
                </c:pt>
                <c:pt idx="133">
                  <c:v>3.4</c:v>
                </c:pt>
                <c:pt idx="134">
                  <c:v>3.4</c:v>
                </c:pt>
                <c:pt idx="135">
                  <c:v>3.2</c:v>
                </c:pt>
                <c:pt idx="136">
                  <c:v>3</c:v>
                </c:pt>
                <c:pt idx="137">
                  <c:v>3.2</c:v>
                </c:pt>
                <c:pt idx="138">
                  <c:v>3.7</c:v>
                </c:pt>
                <c:pt idx="139">
                  <c:v>3.9</c:v>
                </c:pt>
                <c:pt idx="140">
                  <c:v>4.2</c:v>
                </c:pt>
                <c:pt idx="141">
                  <c:v>4.0999999999999996</c:v>
                </c:pt>
                <c:pt idx="142">
                  <c:v>4.3</c:v>
                </c:pt>
                <c:pt idx="143">
                  <c:v>4.5</c:v>
                </c:pt>
                <c:pt idx="144">
                  <c:v>5.0999999999999996</c:v>
                </c:pt>
                <c:pt idx="145">
                  <c:v>5.8</c:v>
                </c:pt>
                <c:pt idx="146">
                  <c:v>6</c:v>
                </c:pt>
                <c:pt idx="147">
                  <c:v>6</c:v>
                </c:pt>
                <c:pt idx="148">
                  <c:v>6.1</c:v>
                </c:pt>
                <c:pt idx="149">
                  <c:v>6.7</c:v>
                </c:pt>
                <c:pt idx="150">
                  <c:v>6.7</c:v>
                </c:pt>
                <c:pt idx="151">
                  <c:v>6.7</c:v>
                </c:pt>
                <c:pt idx="152">
                  <c:v>6.3</c:v>
                </c:pt>
                <c:pt idx="153">
                  <c:v>6.4</c:v>
                </c:pt>
                <c:pt idx="154">
                  <c:v>6.4</c:v>
                </c:pt>
                <c:pt idx="155">
                  <c:v>6.1</c:v>
                </c:pt>
                <c:pt idx="156">
                  <c:v>6.1</c:v>
                </c:pt>
                <c:pt idx="157">
                  <c:v>6.1</c:v>
                </c:pt>
                <c:pt idx="158">
                  <c:v>6.4</c:v>
                </c:pt>
                <c:pt idx="159">
                  <c:v>6.1</c:v>
                </c:pt>
                <c:pt idx="160">
                  <c:v>6</c:v>
                </c:pt>
                <c:pt idx="161">
                  <c:v>5.6</c:v>
                </c:pt>
                <c:pt idx="162">
                  <c:v>5.7</c:v>
                </c:pt>
                <c:pt idx="163">
                  <c:v>5.3</c:v>
                </c:pt>
                <c:pt idx="164">
                  <c:v>5.2</c:v>
                </c:pt>
                <c:pt idx="165">
                  <c:v>5.2</c:v>
                </c:pt>
                <c:pt idx="166">
                  <c:v>5.2</c:v>
                </c:pt>
                <c:pt idx="167">
                  <c:v>5.2</c:v>
                </c:pt>
                <c:pt idx="168">
                  <c:v>5</c:v>
                </c:pt>
                <c:pt idx="169">
                  <c:v>5</c:v>
                </c:pt>
                <c:pt idx="170">
                  <c:v>4.7</c:v>
                </c:pt>
                <c:pt idx="171">
                  <c:v>5.3</c:v>
                </c:pt>
                <c:pt idx="172">
                  <c:v>5.3</c:v>
                </c:pt>
                <c:pt idx="173">
                  <c:v>5.3</c:v>
                </c:pt>
                <c:pt idx="174">
                  <c:v>4.7</c:v>
                </c:pt>
                <c:pt idx="175">
                  <c:v>4.5999999999999996</c:v>
                </c:pt>
                <c:pt idx="176">
                  <c:v>4.7</c:v>
                </c:pt>
                <c:pt idx="177">
                  <c:v>4.5999999999999996</c:v>
                </c:pt>
                <c:pt idx="178">
                  <c:v>4.3</c:v>
                </c:pt>
                <c:pt idx="179">
                  <c:v>4.2</c:v>
                </c:pt>
                <c:pt idx="180">
                  <c:v>4.0999999999999996</c:v>
                </c:pt>
                <c:pt idx="181">
                  <c:v>4.3</c:v>
                </c:pt>
                <c:pt idx="182">
                  <c:v>4.3</c:v>
                </c:pt>
                <c:pt idx="183">
                  <c:v>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61-4CF5-9328-2C39CAA99A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701888"/>
        <c:axId val="743918832"/>
      </c:lineChart>
      <c:dateAx>
        <c:axId val="121701888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3918832"/>
        <c:crosses val="autoZero"/>
        <c:auto val="1"/>
        <c:lblOffset val="100"/>
        <c:baseTimeUnit val="months"/>
      </c:dateAx>
      <c:valAx>
        <c:axId val="74391883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70188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University</a:t>
            </a:r>
            <a:r>
              <a:rPr lang="en-US" baseline="0"/>
              <a:t> of Michigan Consumer Sentiment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Monthly!$A$2:$A$99</c:f>
              <c:numCache>
                <c:formatCode>yyyy\-mm\-dd</c:formatCode>
                <c:ptCount val="98"/>
                <c:pt idx="0">
                  <c:v>42795</c:v>
                </c:pt>
                <c:pt idx="1">
                  <c:v>42826</c:v>
                </c:pt>
                <c:pt idx="2">
                  <c:v>42856</c:v>
                </c:pt>
                <c:pt idx="3">
                  <c:v>42887</c:v>
                </c:pt>
                <c:pt idx="4">
                  <c:v>42917</c:v>
                </c:pt>
                <c:pt idx="5">
                  <c:v>42948</c:v>
                </c:pt>
                <c:pt idx="6">
                  <c:v>42979</c:v>
                </c:pt>
                <c:pt idx="7">
                  <c:v>43009</c:v>
                </c:pt>
                <c:pt idx="8">
                  <c:v>43040</c:v>
                </c:pt>
                <c:pt idx="9">
                  <c:v>43070</c:v>
                </c:pt>
                <c:pt idx="10">
                  <c:v>43101</c:v>
                </c:pt>
                <c:pt idx="11">
                  <c:v>43132</c:v>
                </c:pt>
                <c:pt idx="12">
                  <c:v>43160</c:v>
                </c:pt>
                <c:pt idx="13">
                  <c:v>43191</c:v>
                </c:pt>
                <c:pt idx="14">
                  <c:v>43221</c:v>
                </c:pt>
                <c:pt idx="15">
                  <c:v>43252</c:v>
                </c:pt>
                <c:pt idx="16">
                  <c:v>43282</c:v>
                </c:pt>
                <c:pt idx="17">
                  <c:v>43313</c:v>
                </c:pt>
                <c:pt idx="18">
                  <c:v>43344</c:v>
                </c:pt>
                <c:pt idx="19">
                  <c:v>43374</c:v>
                </c:pt>
                <c:pt idx="20">
                  <c:v>43405</c:v>
                </c:pt>
                <c:pt idx="21">
                  <c:v>43435</c:v>
                </c:pt>
                <c:pt idx="22">
                  <c:v>43466</c:v>
                </c:pt>
                <c:pt idx="23">
                  <c:v>43497</c:v>
                </c:pt>
                <c:pt idx="24">
                  <c:v>43525</c:v>
                </c:pt>
                <c:pt idx="25">
                  <c:v>43556</c:v>
                </c:pt>
                <c:pt idx="26">
                  <c:v>43586</c:v>
                </c:pt>
                <c:pt idx="27">
                  <c:v>43617</c:v>
                </c:pt>
                <c:pt idx="28">
                  <c:v>43647</c:v>
                </c:pt>
                <c:pt idx="29">
                  <c:v>43678</c:v>
                </c:pt>
                <c:pt idx="30">
                  <c:v>43709</c:v>
                </c:pt>
                <c:pt idx="31">
                  <c:v>43739</c:v>
                </c:pt>
                <c:pt idx="32">
                  <c:v>43770</c:v>
                </c:pt>
                <c:pt idx="33">
                  <c:v>43800</c:v>
                </c:pt>
                <c:pt idx="34">
                  <c:v>43831</c:v>
                </c:pt>
                <c:pt idx="35">
                  <c:v>43862</c:v>
                </c:pt>
                <c:pt idx="36">
                  <c:v>43891</c:v>
                </c:pt>
                <c:pt idx="37">
                  <c:v>43922</c:v>
                </c:pt>
                <c:pt idx="38">
                  <c:v>43952</c:v>
                </c:pt>
                <c:pt idx="39">
                  <c:v>43983</c:v>
                </c:pt>
                <c:pt idx="40">
                  <c:v>44013</c:v>
                </c:pt>
                <c:pt idx="41">
                  <c:v>44044</c:v>
                </c:pt>
                <c:pt idx="42">
                  <c:v>44075</c:v>
                </c:pt>
                <c:pt idx="43">
                  <c:v>44105</c:v>
                </c:pt>
                <c:pt idx="44">
                  <c:v>44136</c:v>
                </c:pt>
                <c:pt idx="45">
                  <c:v>44166</c:v>
                </c:pt>
                <c:pt idx="46">
                  <c:v>44197</c:v>
                </c:pt>
                <c:pt idx="47">
                  <c:v>44228</c:v>
                </c:pt>
                <c:pt idx="48">
                  <c:v>44256</c:v>
                </c:pt>
                <c:pt idx="49">
                  <c:v>44287</c:v>
                </c:pt>
                <c:pt idx="50">
                  <c:v>44317</c:v>
                </c:pt>
                <c:pt idx="51">
                  <c:v>44348</c:v>
                </c:pt>
                <c:pt idx="52">
                  <c:v>44378</c:v>
                </c:pt>
                <c:pt idx="53">
                  <c:v>44409</c:v>
                </c:pt>
                <c:pt idx="54">
                  <c:v>44440</c:v>
                </c:pt>
                <c:pt idx="55">
                  <c:v>44470</c:v>
                </c:pt>
                <c:pt idx="56">
                  <c:v>44501</c:v>
                </c:pt>
                <c:pt idx="57">
                  <c:v>44531</c:v>
                </c:pt>
                <c:pt idx="58">
                  <c:v>44562</c:v>
                </c:pt>
                <c:pt idx="59">
                  <c:v>44593</c:v>
                </c:pt>
                <c:pt idx="60">
                  <c:v>44621</c:v>
                </c:pt>
                <c:pt idx="61">
                  <c:v>44652</c:v>
                </c:pt>
                <c:pt idx="62">
                  <c:v>44682</c:v>
                </c:pt>
                <c:pt idx="63">
                  <c:v>44713</c:v>
                </c:pt>
                <c:pt idx="64">
                  <c:v>44743</c:v>
                </c:pt>
                <c:pt idx="65">
                  <c:v>44774</c:v>
                </c:pt>
                <c:pt idx="66">
                  <c:v>44805</c:v>
                </c:pt>
                <c:pt idx="67">
                  <c:v>44835</c:v>
                </c:pt>
                <c:pt idx="68">
                  <c:v>44866</c:v>
                </c:pt>
                <c:pt idx="69">
                  <c:v>44896</c:v>
                </c:pt>
                <c:pt idx="70">
                  <c:v>44927</c:v>
                </c:pt>
                <c:pt idx="71">
                  <c:v>44958</c:v>
                </c:pt>
                <c:pt idx="72">
                  <c:v>44986</c:v>
                </c:pt>
                <c:pt idx="73">
                  <c:v>45017</c:v>
                </c:pt>
                <c:pt idx="74">
                  <c:v>45047</c:v>
                </c:pt>
                <c:pt idx="75">
                  <c:v>45078</c:v>
                </c:pt>
                <c:pt idx="76">
                  <c:v>45108</c:v>
                </c:pt>
                <c:pt idx="77">
                  <c:v>45139</c:v>
                </c:pt>
                <c:pt idx="78">
                  <c:v>45170</c:v>
                </c:pt>
                <c:pt idx="79">
                  <c:v>45200</c:v>
                </c:pt>
                <c:pt idx="80">
                  <c:v>45231</c:v>
                </c:pt>
                <c:pt idx="81">
                  <c:v>45261</c:v>
                </c:pt>
                <c:pt idx="82">
                  <c:v>45292</c:v>
                </c:pt>
                <c:pt idx="83">
                  <c:v>45323</c:v>
                </c:pt>
                <c:pt idx="84">
                  <c:v>45352</c:v>
                </c:pt>
                <c:pt idx="85">
                  <c:v>45383</c:v>
                </c:pt>
                <c:pt idx="86">
                  <c:v>45413</c:v>
                </c:pt>
                <c:pt idx="87">
                  <c:v>45444</c:v>
                </c:pt>
                <c:pt idx="88">
                  <c:v>45474</c:v>
                </c:pt>
                <c:pt idx="89">
                  <c:v>45505</c:v>
                </c:pt>
                <c:pt idx="90">
                  <c:v>45536</c:v>
                </c:pt>
                <c:pt idx="91">
                  <c:v>45566</c:v>
                </c:pt>
                <c:pt idx="92">
                  <c:v>45597</c:v>
                </c:pt>
                <c:pt idx="93">
                  <c:v>45627</c:v>
                </c:pt>
                <c:pt idx="94">
                  <c:v>45658</c:v>
                </c:pt>
                <c:pt idx="95">
                  <c:v>45689</c:v>
                </c:pt>
                <c:pt idx="96">
                  <c:v>45717</c:v>
                </c:pt>
                <c:pt idx="97" formatCode="m/d/yyyy">
                  <c:v>45748</c:v>
                </c:pt>
              </c:numCache>
            </c:numRef>
          </c:cat>
          <c:val>
            <c:numRef>
              <c:f>Monthly!$B$2:$B$99</c:f>
              <c:numCache>
                <c:formatCode>0.0</c:formatCode>
                <c:ptCount val="98"/>
                <c:pt idx="0">
                  <c:v>96.9</c:v>
                </c:pt>
                <c:pt idx="1">
                  <c:v>97</c:v>
                </c:pt>
                <c:pt idx="2">
                  <c:v>97.1</c:v>
                </c:pt>
                <c:pt idx="3">
                  <c:v>95</c:v>
                </c:pt>
                <c:pt idx="4">
                  <c:v>93.4</c:v>
                </c:pt>
                <c:pt idx="5">
                  <c:v>96.8</c:v>
                </c:pt>
                <c:pt idx="6">
                  <c:v>95.1</c:v>
                </c:pt>
                <c:pt idx="7">
                  <c:v>100.7</c:v>
                </c:pt>
                <c:pt idx="8">
                  <c:v>98.5</c:v>
                </c:pt>
                <c:pt idx="9">
                  <c:v>95.9</c:v>
                </c:pt>
                <c:pt idx="10">
                  <c:v>95.7</c:v>
                </c:pt>
                <c:pt idx="11">
                  <c:v>99.7</c:v>
                </c:pt>
                <c:pt idx="12">
                  <c:v>101.4</c:v>
                </c:pt>
                <c:pt idx="13">
                  <c:v>98.8</c:v>
                </c:pt>
                <c:pt idx="14">
                  <c:v>98</c:v>
                </c:pt>
                <c:pt idx="15">
                  <c:v>98.2</c:v>
                </c:pt>
                <c:pt idx="16">
                  <c:v>97.9</c:v>
                </c:pt>
                <c:pt idx="17">
                  <c:v>96.2</c:v>
                </c:pt>
                <c:pt idx="18">
                  <c:v>100.1</c:v>
                </c:pt>
                <c:pt idx="19">
                  <c:v>98.6</c:v>
                </c:pt>
                <c:pt idx="20">
                  <c:v>97.5</c:v>
                </c:pt>
                <c:pt idx="21">
                  <c:v>98.3</c:v>
                </c:pt>
                <c:pt idx="22">
                  <c:v>91.2</c:v>
                </c:pt>
                <c:pt idx="23">
                  <c:v>93.8</c:v>
                </c:pt>
                <c:pt idx="24">
                  <c:v>98.4</c:v>
                </c:pt>
                <c:pt idx="25">
                  <c:v>97.2</c:v>
                </c:pt>
                <c:pt idx="26">
                  <c:v>100</c:v>
                </c:pt>
                <c:pt idx="27">
                  <c:v>98.2</c:v>
                </c:pt>
                <c:pt idx="28">
                  <c:v>98.4</c:v>
                </c:pt>
                <c:pt idx="29">
                  <c:v>89.8</c:v>
                </c:pt>
                <c:pt idx="30">
                  <c:v>93.2</c:v>
                </c:pt>
                <c:pt idx="31">
                  <c:v>95.5</c:v>
                </c:pt>
                <c:pt idx="32">
                  <c:v>96.8</c:v>
                </c:pt>
                <c:pt idx="33">
                  <c:v>99.3</c:v>
                </c:pt>
                <c:pt idx="34">
                  <c:v>99.8</c:v>
                </c:pt>
                <c:pt idx="35">
                  <c:v>101</c:v>
                </c:pt>
                <c:pt idx="36">
                  <c:v>89.1</c:v>
                </c:pt>
                <c:pt idx="37">
                  <c:v>71.8</c:v>
                </c:pt>
                <c:pt idx="38">
                  <c:v>72.3</c:v>
                </c:pt>
                <c:pt idx="39">
                  <c:v>78.099999999999994</c:v>
                </c:pt>
                <c:pt idx="40">
                  <c:v>72.5</c:v>
                </c:pt>
                <c:pt idx="41">
                  <c:v>74.099999999999994</c:v>
                </c:pt>
                <c:pt idx="42">
                  <c:v>80.400000000000006</c:v>
                </c:pt>
                <c:pt idx="43">
                  <c:v>81.8</c:v>
                </c:pt>
                <c:pt idx="44">
                  <c:v>76.900000000000006</c:v>
                </c:pt>
                <c:pt idx="45">
                  <c:v>80.7</c:v>
                </c:pt>
                <c:pt idx="46">
                  <c:v>79</c:v>
                </c:pt>
                <c:pt idx="47">
                  <c:v>76.8</c:v>
                </c:pt>
                <c:pt idx="48">
                  <c:v>84.9</c:v>
                </c:pt>
                <c:pt idx="49">
                  <c:v>88.3</c:v>
                </c:pt>
                <c:pt idx="50">
                  <c:v>82.9</c:v>
                </c:pt>
                <c:pt idx="51">
                  <c:v>85.5</c:v>
                </c:pt>
                <c:pt idx="52">
                  <c:v>81.2</c:v>
                </c:pt>
                <c:pt idx="53">
                  <c:v>70.3</c:v>
                </c:pt>
                <c:pt idx="54">
                  <c:v>72.8</c:v>
                </c:pt>
                <c:pt idx="55">
                  <c:v>71.7</c:v>
                </c:pt>
                <c:pt idx="56">
                  <c:v>67.400000000000006</c:v>
                </c:pt>
                <c:pt idx="57">
                  <c:v>70.599999999999994</c:v>
                </c:pt>
                <c:pt idx="58">
                  <c:v>67.2</c:v>
                </c:pt>
                <c:pt idx="59">
                  <c:v>62.8</c:v>
                </c:pt>
                <c:pt idx="60">
                  <c:v>59.4</c:v>
                </c:pt>
                <c:pt idx="61">
                  <c:v>65.2</c:v>
                </c:pt>
                <c:pt idx="62">
                  <c:v>58.4</c:v>
                </c:pt>
                <c:pt idx="63">
                  <c:v>50</c:v>
                </c:pt>
                <c:pt idx="64">
                  <c:v>51.5</c:v>
                </c:pt>
                <c:pt idx="65">
                  <c:v>58.2</c:v>
                </c:pt>
                <c:pt idx="66">
                  <c:v>58.6</c:v>
                </c:pt>
                <c:pt idx="67">
                  <c:v>59.9</c:v>
                </c:pt>
                <c:pt idx="68">
                  <c:v>56.7</c:v>
                </c:pt>
                <c:pt idx="69">
                  <c:v>59.8</c:v>
                </c:pt>
                <c:pt idx="70">
                  <c:v>64.900000000000006</c:v>
                </c:pt>
                <c:pt idx="71">
                  <c:v>66.900000000000006</c:v>
                </c:pt>
                <c:pt idx="72">
                  <c:v>62</c:v>
                </c:pt>
                <c:pt idx="73">
                  <c:v>63.7</c:v>
                </c:pt>
                <c:pt idx="74">
                  <c:v>59</c:v>
                </c:pt>
                <c:pt idx="75">
                  <c:v>64.2</c:v>
                </c:pt>
                <c:pt idx="76">
                  <c:v>71.5</c:v>
                </c:pt>
                <c:pt idx="77">
                  <c:v>69.400000000000006</c:v>
                </c:pt>
                <c:pt idx="78">
                  <c:v>67.8</c:v>
                </c:pt>
                <c:pt idx="79">
                  <c:v>63.8</c:v>
                </c:pt>
                <c:pt idx="80">
                  <c:v>61.3</c:v>
                </c:pt>
                <c:pt idx="81">
                  <c:v>69.7</c:v>
                </c:pt>
                <c:pt idx="82">
                  <c:v>79</c:v>
                </c:pt>
                <c:pt idx="83">
                  <c:v>76.900000000000006</c:v>
                </c:pt>
                <c:pt idx="84">
                  <c:v>79.400000000000006</c:v>
                </c:pt>
                <c:pt idx="85">
                  <c:v>77.2</c:v>
                </c:pt>
                <c:pt idx="86">
                  <c:v>69.099999999999994</c:v>
                </c:pt>
                <c:pt idx="87">
                  <c:v>68.2</c:v>
                </c:pt>
                <c:pt idx="88">
                  <c:v>66.400000000000006</c:v>
                </c:pt>
                <c:pt idx="89">
                  <c:v>67.900000000000006</c:v>
                </c:pt>
                <c:pt idx="90">
                  <c:v>70.099999999999994</c:v>
                </c:pt>
                <c:pt idx="91">
                  <c:v>70.5</c:v>
                </c:pt>
                <c:pt idx="92">
                  <c:v>71.8</c:v>
                </c:pt>
                <c:pt idx="93">
                  <c:v>74</c:v>
                </c:pt>
                <c:pt idx="94">
                  <c:v>71.7</c:v>
                </c:pt>
                <c:pt idx="95">
                  <c:v>64.7</c:v>
                </c:pt>
                <c:pt idx="96">
                  <c:v>57</c:v>
                </c:pt>
                <c:pt idx="97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7C-475B-AF32-ED7D4861E6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3809360"/>
        <c:axId val="803796400"/>
      </c:lineChart>
      <c:dateAx>
        <c:axId val="803809360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3796400"/>
        <c:crosses val="autoZero"/>
        <c:auto val="1"/>
        <c:lblOffset val="100"/>
        <c:baseTimeUnit val="months"/>
      </c:dateAx>
      <c:valAx>
        <c:axId val="803796400"/>
        <c:scaling>
          <c:orientation val="minMax"/>
          <c:max val="105"/>
          <c:min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3809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University</a:t>
            </a:r>
            <a:r>
              <a:rPr lang="en-US" sz="2400" baseline="0" dirty="0"/>
              <a:t> of Michigan 1-Year Inflation Expectations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Monthly!$A$2:$A$63</c:f>
              <c:numCache>
                <c:formatCode>yyyy\-mm\-dd</c:formatCode>
                <c:ptCount val="62"/>
                <c:pt idx="0">
                  <c:v>43891</c:v>
                </c:pt>
                <c:pt idx="1">
                  <c:v>43922</c:v>
                </c:pt>
                <c:pt idx="2">
                  <c:v>43952</c:v>
                </c:pt>
                <c:pt idx="3">
                  <c:v>43983</c:v>
                </c:pt>
                <c:pt idx="4">
                  <c:v>44013</c:v>
                </c:pt>
                <c:pt idx="5">
                  <c:v>44044</c:v>
                </c:pt>
                <c:pt idx="6">
                  <c:v>44075</c:v>
                </c:pt>
                <c:pt idx="7">
                  <c:v>44105</c:v>
                </c:pt>
                <c:pt idx="8">
                  <c:v>44136</c:v>
                </c:pt>
                <c:pt idx="9">
                  <c:v>44166</c:v>
                </c:pt>
                <c:pt idx="10">
                  <c:v>44197</c:v>
                </c:pt>
                <c:pt idx="11">
                  <c:v>44228</c:v>
                </c:pt>
                <c:pt idx="12">
                  <c:v>44256</c:v>
                </c:pt>
                <c:pt idx="13">
                  <c:v>44287</c:v>
                </c:pt>
                <c:pt idx="14">
                  <c:v>44317</c:v>
                </c:pt>
                <c:pt idx="15">
                  <c:v>44348</c:v>
                </c:pt>
                <c:pt idx="16">
                  <c:v>44378</c:v>
                </c:pt>
                <c:pt idx="17">
                  <c:v>44409</c:v>
                </c:pt>
                <c:pt idx="18">
                  <c:v>44440</c:v>
                </c:pt>
                <c:pt idx="19">
                  <c:v>44470</c:v>
                </c:pt>
                <c:pt idx="20">
                  <c:v>44501</c:v>
                </c:pt>
                <c:pt idx="21">
                  <c:v>44531</c:v>
                </c:pt>
                <c:pt idx="22">
                  <c:v>44562</c:v>
                </c:pt>
                <c:pt idx="23">
                  <c:v>44593</c:v>
                </c:pt>
                <c:pt idx="24">
                  <c:v>44621</c:v>
                </c:pt>
                <c:pt idx="25">
                  <c:v>44652</c:v>
                </c:pt>
                <c:pt idx="26">
                  <c:v>44682</c:v>
                </c:pt>
                <c:pt idx="27">
                  <c:v>44713</c:v>
                </c:pt>
                <c:pt idx="28">
                  <c:v>44743</c:v>
                </c:pt>
                <c:pt idx="29">
                  <c:v>44774</c:v>
                </c:pt>
                <c:pt idx="30">
                  <c:v>44805</c:v>
                </c:pt>
                <c:pt idx="31">
                  <c:v>44835</c:v>
                </c:pt>
                <c:pt idx="32">
                  <c:v>44866</c:v>
                </c:pt>
                <c:pt idx="33">
                  <c:v>44896</c:v>
                </c:pt>
                <c:pt idx="34">
                  <c:v>44927</c:v>
                </c:pt>
                <c:pt idx="35">
                  <c:v>44958</c:v>
                </c:pt>
                <c:pt idx="36">
                  <c:v>44986</c:v>
                </c:pt>
                <c:pt idx="37">
                  <c:v>45017</c:v>
                </c:pt>
                <c:pt idx="38">
                  <c:v>45047</c:v>
                </c:pt>
                <c:pt idx="39">
                  <c:v>45078</c:v>
                </c:pt>
                <c:pt idx="40">
                  <c:v>45108</c:v>
                </c:pt>
                <c:pt idx="41">
                  <c:v>45139</c:v>
                </c:pt>
                <c:pt idx="42">
                  <c:v>45170</c:v>
                </c:pt>
                <c:pt idx="43">
                  <c:v>45200</c:v>
                </c:pt>
                <c:pt idx="44">
                  <c:v>45231</c:v>
                </c:pt>
                <c:pt idx="45">
                  <c:v>45261</c:v>
                </c:pt>
                <c:pt idx="46">
                  <c:v>45292</c:v>
                </c:pt>
                <c:pt idx="47">
                  <c:v>45323</c:v>
                </c:pt>
                <c:pt idx="48">
                  <c:v>45352</c:v>
                </c:pt>
                <c:pt idx="49">
                  <c:v>45383</c:v>
                </c:pt>
                <c:pt idx="50">
                  <c:v>45413</c:v>
                </c:pt>
                <c:pt idx="51">
                  <c:v>45444</c:v>
                </c:pt>
                <c:pt idx="52">
                  <c:v>45474</c:v>
                </c:pt>
                <c:pt idx="53">
                  <c:v>45505</c:v>
                </c:pt>
                <c:pt idx="54">
                  <c:v>45536</c:v>
                </c:pt>
                <c:pt idx="55">
                  <c:v>45566</c:v>
                </c:pt>
                <c:pt idx="56">
                  <c:v>45597</c:v>
                </c:pt>
                <c:pt idx="57">
                  <c:v>45627</c:v>
                </c:pt>
                <c:pt idx="58">
                  <c:v>45658</c:v>
                </c:pt>
                <c:pt idx="59">
                  <c:v>45689</c:v>
                </c:pt>
                <c:pt idx="60">
                  <c:v>45717</c:v>
                </c:pt>
                <c:pt idx="61" formatCode="m/d/yyyy">
                  <c:v>45748</c:v>
                </c:pt>
              </c:numCache>
            </c:numRef>
          </c:cat>
          <c:val>
            <c:numRef>
              <c:f>Monthly!$B$2:$B$63</c:f>
              <c:numCache>
                <c:formatCode>0.0</c:formatCode>
                <c:ptCount val="62"/>
                <c:pt idx="0">
                  <c:v>2.2000000000000002</c:v>
                </c:pt>
                <c:pt idx="1">
                  <c:v>2.1</c:v>
                </c:pt>
                <c:pt idx="2">
                  <c:v>3.2</c:v>
                </c:pt>
                <c:pt idx="3">
                  <c:v>3</c:v>
                </c:pt>
                <c:pt idx="4">
                  <c:v>3</c:v>
                </c:pt>
                <c:pt idx="5">
                  <c:v>3.1</c:v>
                </c:pt>
                <c:pt idx="6">
                  <c:v>2.6</c:v>
                </c:pt>
                <c:pt idx="7">
                  <c:v>2.6</c:v>
                </c:pt>
                <c:pt idx="8">
                  <c:v>2.8</c:v>
                </c:pt>
                <c:pt idx="9">
                  <c:v>2.5</c:v>
                </c:pt>
                <c:pt idx="10">
                  <c:v>3</c:v>
                </c:pt>
                <c:pt idx="11">
                  <c:v>3.3</c:v>
                </c:pt>
                <c:pt idx="12">
                  <c:v>3.1</c:v>
                </c:pt>
                <c:pt idx="13">
                  <c:v>3.4</c:v>
                </c:pt>
                <c:pt idx="14">
                  <c:v>4.5999999999999996</c:v>
                </c:pt>
                <c:pt idx="15">
                  <c:v>4.2</c:v>
                </c:pt>
                <c:pt idx="16">
                  <c:v>4.7</c:v>
                </c:pt>
                <c:pt idx="17">
                  <c:v>4.5999999999999996</c:v>
                </c:pt>
                <c:pt idx="18">
                  <c:v>4.5999999999999996</c:v>
                </c:pt>
                <c:pt idx="19">
                  <c:v>4.8</c:v>
                </c:pt>
                <c:pt idx="20">
                  <c:v>4.9000000000000004</c:v>
                </c:pt>
                <c:pt idx="21">
                  <c:v>4.8</c:v>
                </c:pt>
                <c:pt idx="22">
                  <c:v>4.9000000000000004</c:v>
                </c:pt>
                <c:pt idx="23">
                  <c:v>4.9000000000000004</c:v>
                </c:pt>
                <c:pt idx="24">
                  <c:v>5.4</c:v>
                </c:pt>
                <c:pt idx="25">
                  <c:v>5.4</c:v>
                </c:pt>
                <c:pt idx="26">
                  <c:v>5.3</c:v>
                </c:pt>
                <c:pt idx="27">
                  <c:v>5.3</c:v>
                </c:pt>
                <c:pt idx="28">
                  <c:v>5.2</c:v>
                </c:pt>
                <c:pt idx="29">
                  <c:v>4.8</c:v>
                </c:pt>
                <c:pt idx="30">
                  <c:v>4.7</c:v>
                </c:pt>
                <c:pt idx="31">
                  <c:v>5</c:v>
                </c:pt>
                <c:pt idx="32">
                  <c:v>5</c:v>
                </c:pt>
                <c:pt idx="33">
                  <c:v>4.3</c:v>
                </c:pt>
                <c:pt idx="34">
                  <c:v>3.9</c:v>
                </c:pt>
                <c:pt idx="35">
                  <c:v>4.2</c:v>
                </c:pt>
                <c:pt idx="36">
                  <c:v>3.6</c:v>
                </c:pt>
                <c:pt idx="37">
                  <c:v>4.7</c:v>
                </c:pt>
                <c:pt idx="38">
                  <c:v>4.2</c:v>
                </c:pt>
                <c:pt idx="39">
                  <c:v>3.3</c:v>
                </c:pt>
                <c:pt idx="40">
                  <c:v>3.4</c:v>
                </c:pt>
                <c:pt idx="41">
                  <c:v>3.5</c:v>
                </c:pt>
                <c:pt idx="42">
                  <c:v>3.2</c:v>
                </c:pt>
                <c:pt idx="43">
                  <c:v>4.2</c:v>
                </c:pt>
                <c:pt idx="44">
                  <c:v>4.5</c:v>
                </c:pt>
                <c:pt idx="45">
                  <c:v>3.1</c:v>
                </c:pt>
                <c:pt idx="46">
                  <c:v>2.9</c:v>
                </c:pt>
                <c:pt idx="47">
                  <c:v>3</c:v>
                </c:pt>
                <c:pt idx="48">
                  <c:v>2.9</c:v>
                </c:pt>
                <c:pt idx="49">
                  <c:v>3.2</c:v>
                </c:pt>
                <c:pt idx="50">
                  <c:v>3.3</c:v>
                </c:pt>
                <c:pt idx="51">
                  <c:v>3</c:v>
                </c:pt>
                <c:pt idx="52">
                  <c:v>2.9</c:v>
                </c:pt>
                <c:pt idx="53">
                  <c:v>2.8</c:v>
                </c:pt>
                <c:pt idx="54">
                  <c:v>2.7</c:v>
                </c:pt>
                <c:pt idx="55">
                  <c:v>2.7</c:v>
                </c:pt>
                <c:pt idx="56">
                  <c:v>2.6</c:v>
                </c:pt>
                <c:pt idx="57">
                  <c:v>2.8</c:v>
                </c:pt>
                <c:pt idx="58">
                  <c:v>3.3</c:v>
                </c:pt>
                <c:pt idx="59">
                  <c:v>4.3</c:v>
                </c:pt>
                <c:pt idx="60">
                  <c:v>5</c:v>
                </c:pt>
                <c:pt idx="61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F8-4E0A-9405-EE9B5AB2D6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004639"/>
        <c:axId val="142999839"/>
      </c:lineChart>
      <c:dateAx>
        <c:axId val="143004639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999839"/>
        <c:crosses val="autoZero"/>
        <c:auto val="1"/>
        <c:lblOffset val="100"/>
        <c:baseTimeUnit val="months"/>
      </c:dateAx>
      <c:valAx>
        <c:axId val="142999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0046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7EC6A77-897B-A94D-8179-085D1B4EE98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wealthfund.org/publications/issue-briefs/2015/oct/us-health-care-global-perspectiv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xenehp.com/international-healthcare-systems-us-versus-world/" TargetMode="External"/><Relationship Id="rId4" Type="http://schemas.openxmlformats.org/officeDocument/2006/relationships/hyperlink" Target="https://www.healthsystemtracker.org/chart-collection/quality-u-s-healthcare-system-compare-countries/#item-overall-age-specific-potential-years-of-life-lost-per-100000-population-1990-2017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good resources:</a:t>
            </a:r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r>
              <a:rPr lang="en-US" dirty="0">
                <a:hlinkClick r:id="" action="ppaction://noaction"/>
              </a:rPr>
              <a:t>https://www.commonwealthfund.org/publications/issue-briefs/2020/jan/us-health-care-global-perspective-2019</a:t>
            </a:r>
            <a:endParaRPr lang="en-US" dirty="0"/>
          </a:p>
          <a:p>
            <a:endParaRPr lang="en-US" dirty="0"/>
          </a:p>
          <a:p>
            <a:r>
              <a:rPr lang="en-US" dirty="0"/>
              <a:t>A bit older report: </a:t>
            </a:r>
            <a:r>
              <a:rPr lang="en-US" dirty="0">
                <a:hlinkClick r:id="rId3"/>
              </a:rPr>
              <a:t>https://www.commonwealthfund.org/publications/issue-briefs/2015/oct/us-health-care-global-perspective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https://www.healthsystemtracker.org/chart-collection/quality-u-s-healthcare-system-compare-countries/#item-overall-age-specific-potential-years-of-life-lost-per-100000-population-1990-2017</a:t>
            </a:r>
            <a:endParaRPr lang="en-US" dirty="0"/>
          </a:p>
          <a:p>
            <a:endParaRPr lang="en-US" dirty="0"/>
          </a:p>
          <a:p>
            <a:pPr defTabSz="966630">
              <a:defRPr/>
            </a:pPr>
            <a:r>
              <a:rPr lang="en-US" dirty="0">
                <a:hlinkClick r:id="rId5"/>
              </a:rPr>
              <a:t>https://axenehp.com/international-healthcare-systems-us-versus-world/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5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85BC4-8EB5-4604-8AA6-8BB49D60C87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56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6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the end of 2021, lost almost 15%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39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7888" y="1260475"/>
            <a:ext cx="6048375" cy="3402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24:notes"/>
          <p:cNvSpPr txBox="1">
            <a:spLocks noGrp="1"/>
          </p:cNvSpPr>
          <p:nvPr>
            <p:ph type="body" idx="1"/>
          </p:nvPr>
        </p:nvSpPr>
        <p:spPr>
          <a:xfrm>
            <a:off x="780288" y="4851606"/>
            <a:ext cx="6242304" cy="3969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163" tIns="51067" rIns="102163" bIns="51067" anchor="t" anchorCtr="0">
            <a:noAutofit/>
          </a:bodyPr>
          <a:lstStyle/>
          <a:p>
            <a:r>
              <a:rPr lang="en-US" dirty="0"/>
              <a:t>August CPI </a:t>
            </a:r>
            <a:r>
              <a:rPr lang="en-US" dirty="0" err="1"/>
              <a:t>yoy</a:t>
            </a:r>
            <a:r>
              <a:rPr lang="en-US" dirty="0"/>
              <a:t> 8.3% down from 8.5 and Core 6.3 up from 6.3 in </a:t>
            </a:r>
            <a:r>
              <a:rPr lang="en-US" dirty="0" err="1"/>
              <a:t>JUly</a:t>
            </a:r>
            <a:endParaRPr dirty="0"/>
          </a:p>
        </p:txBody>
      </p:sp>
      <p:sp>
        <p:nvSpPr>
          <p:cNvPr id="249" name="Google Shape;249;p24:notes"/>
          <p:cNvSpPr txBox="1">
            <a:spLocks noGrp="1"/>
          </p:cNvSpPr>
          <p:nvPr>
            <p:ph type="sldNum" idx="12"/>
          </p:nvPr>
        </p:nvSpPr>
        <p:spPr>
          <a:xfrm>
            <a:off x="4419826" y="9575448"/>
            <a:ext cx="3381248" cy="50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163" tIns="51067" rIns="102163" bIns="51067" anchor="b" anchorCtr="0">
            <a:noAutofit/>
          </a:bodyPr>
          <a:lstStyle/>
          <a:p>
            <a:fld id="{00000000-1234-1234-1234-123412341234}" type="slidenum">
              <a:rPr lang="en-US"/>
              <a:pPr/>
              <a:t>29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 Core has a weight of less than 30% in the overall CPI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63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But, note that low wage workers are doing relatively the best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5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exception:  assumes SS will be paid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10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780288" y="4851606"/>
            <a:ext cx="6242304" cy="3969497"/>
          </a:xfrm>
          <a:prstGeom prst="rect">
            <a:avLst/>
          </a:prstGeom>
        </p:spPr>
        <p:txBody>
          <a:bodyPr spcFirstLastPara="1" wrap="square" lIns="102163" tIns="51067" rIns="102163" bIns="51067" anchor="t" anchorCtr="0">
            <a:noAutofit/>
          </a:bodyPr>
          <a:lstStyle/>
          <a:p>
            <a:endParaRPr dirty="0"/>
          </a:p>
        </p:txBody>
      </p:sp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7888" y="1260475"/>
            <a:ext cx="6048375" cy="3402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7888" y="1260475"/>
            <a:ext cx="6048375" cy="3402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780288" y="4851606"/>
            <a:ext cx="6242304" cy="3969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163" tIns="51067" rIns="102163" bIns="51067" anchor="t" anchorCtr="0">
            <a:noAutofit/>
          </a:bodyPr>
          <a:lstStyle/>
          <a:p>
            <a:endParaRPr dirty="0"/>
          </a:p>
        </p:txBody>
      </p:sp>
      <p:sp>
        <p:nvSpPr>
          <p:cNvPr id="129" name="Google Shape;129;p9:notes"/>
          <p:cNvSpPr txBox="1">
            <a:spLocks noGrp="1"/>
          </p:cNvSpPr>
          <p:nvPr>
            <p:ph type="sldNum" idx="12"/>
          </p:nvPr>
        </p:nvSpPr>
        <p:spPr>
          <a:xfrm>
            <a:off x="4419826" y="9575448"/>
            <a:ext cx="3381248" cy="50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163" tIns="51067" rIns="102163" bIns="51067" anchor="b" anchorCtr="0">
            <a:noAutofit/>
          </a:bodyPr>
          <a:lstStyle/>
          <a:p>
            <a:fld id="{00000000-1234-1234-1234-123412341234}" type="slidenum">
              <a:rPr lang="en-US"/>
              <a:pPr/>
              <a:t>16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780288" y="4851606"/>
            <a:ext cx="6242304" cy="3969497"/>
          </a:xfrm>
          <a:prstGeom prst="rect">
            <a:avLst/>
          </a:prstGeom>
        </p:spPr>
        <p:txBody>
          <a:bodyPr spcFirstLastPara="1" wrap="square" lIns="102163" tIns="51067" rIns="102163" bIns="51067" anchor="t" anchorCtr="0">
            <a:noAutofit/>
          </a:bodyPr>
          <a:lstStyle/>
          <a:p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7888" y="1260475"/>
            <a:ext cx="6048375" cy="3402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1804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7888" y="1260475"/>
            <a:ext cx="6048375" cy="3402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780288" y="4851606"/>
            <a:ext cx="6242304" cy="3969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163" tIns="51067" rIns="102163" bIns="51067" anchor="t" anchorCtr="0">
            <a:noAutofit/>
          </a:bodyPr>
          <a:lstStyle/>
          <a:p>
            <a:endParaRPr dirty="0"/>
          </a:p>
        </p:txBody>
      </p:sp>
      <p:sp>
        <p:nvSpPr>
          <p:cNvPr id="129" name="Google Shape;129;p9:notes"/>
          <p:cNvSpPr txBox="1">
            <a:spLocks noGrp="1"/>
          </p:cNvSpPr>
          <p:nvPr>
            <p:ph type="sldNum" idx="12"/>
          </p:nvPr>
        </p:nvSpPr>
        <p:spPr>
          <a:xfrm>
            <a:off x="4419826" y="9575448"/>
            <a:ext cx="3381248" cy="50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163" tIns="51067" rIns="102163" bIns="51067" anchor="b" anchorCtr="0">
            <a:noAutofit/>
          </a:bodyPr>
          <a:lstStyle/>
          <a:p>
            <a:fld id="{00000000-1234-1234-1234-123412341234}" type="slidenum">
              <a:rPr lang="en-US"/>
              <a:pPr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2080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5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REI about 1% increase in employment vs. 4.3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1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Fed policy rate 4.5 to 4.25.  Concerns with inflation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69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36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teoiacoviello.com/tpu.htm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nfo@NEEDEc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842" y="1795708"/>
            <a:ext cx="10967013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/>
              <a:t>Osher Lifelong Learning Institute, </a:t>
            </a:r>
            <a:r>
              <a:rPr lang="en-US" sz="3600" dirty="0">
                <a:solidFill>
                  <a:schemeClr val="tx2"/>
                </a:solidFill>
              </a:rPr>
              <a:t>Spring  2025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600" b="1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027990"/>
            <a:ext cx="9144000" cy="1816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Pittsburgh	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0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tx2"/>
                </a:solidFill>
              </a:rPr>
              <a:t>Host: Jon Haveman,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tx2"/>
                </a:solidFill>
              </a:rPr>
              <a:t>Executive Director, 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381652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45859-B12D-B4D8-E4AB-5BE9398BD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Tar</a:t>
            </a:r>
            <a:r>
              <a:rPr lang="en-US" dirty="0"/>
              <a:t>iffs in 2021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5B22D6-5511-228F-EF18-91EF81109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7798" y="1570038"/>
            <a:ext cx="5636404" cy="43513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79DEB-8A81-BDCB-DB42-5F1480987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B5CE0B-7BA7-C91B-1889-94F80CC30BCE}"/>
              </a:ext>
            </a:extLst>
          </p:cNvPr>
          <p:cNvSpPr txBox="1"/>
          <p:nvPr/>
        </p:nvSpPr>
        <p:spPr>
          <a:xfrm>
            <a:off x="5853404" y="2569029"/>
            <a:ext cx="727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1.33%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9FFA98-A7C7-4852-4846-10D57F0A186B}"/>
              </a:ext>
            </a:extLst>
          </p:cNvPr>
          <p:cNvSpPr txBox="1"/>
          <p:nvPr/>
        </p:nvSpPr>
        <p:spPr>
          <a:xfrm>
            <a:off x="7405398" y="3044890"/>
            <a:ext cx="727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2.31%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19145D-0EC1-0BA2-00C0-C69144383629}"/>
              </a:ext>
            </a:extLst>
          </p:cNvPr>
          <p:cNvGrpSpPr/>
          <p:nvPr/>
        </p:nvGrpSpPr>
        <p:grpSpPr>
          <a:xfrm>
            <a:off x="283581" y="1944547"/>
            <a:ext cx="4503023" cy="1286497"/>
            <a:chOff x="283581" y="1944547"/>
            <a:chExt cx="4503023" cy="128649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4A3132-CC65-B427-8167-BF3F7FB3A156}"/>
                </a:ext>
              </a:extLst>
            </p:cNvPr>
            <p:cNvSpPr txBox="1"/>
            <p:nvPr/>
          </p:nvSpPr>
          <p:spPr>
            <a:xfrm>
              <a:off x="4058816" y="2892490"/>
              <a:ext cx="727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1.47%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5BD0B23-49D5-4D66-1729-7551EE6ED47E}"/>
                </a:ext>
              </a:extLst>
            </p:cNvPr>
            <p:cNvSpPr txBox="1"/>
            <p:nvPr/>
          </p:nvSpPr>
          <p:spPr>
            <a:xfrm>
              <a:off x="283581" y="1944547"/>
              <a:ext cx="25464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Key Takeaway: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Tariffs have been generally very low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63F9734-95CE-0D13-E3D1-067886E512FB}"/>
              </a:ext>
            </a:extLst>
          </p:cNvPr>
          <p:cNvSpPr txBox="1"/>
          <p:nvPr/>
        </p:nvSpPr>
        <p:spPr>
          <a:xfrm>
            <a:off x="5531252" y="5965178"/>
            <a:ext cx="6096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https://wits.worldbank.org/CountryProfile/en/Country/BY-COUNTRY/StartYear/1988/EndYear/2022/TradeFlow/Import/Indicator/AHS-WGHTD-AVRG/Partner/WLD/Product/Total</a:t>
            </a:r>
          </a:p>
        </p:txBody>
      </p:sp>
    </p:spTree>
    <p:extLst>
      <p:ext uri="{BB962C8B-B14F-4D97-AF65-F5344CB8AC3E}">
        <p14:creationId xmlns:p14="http://schemas.microsoft.com/office/powerpoint/2010/main" val="2949710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Submit questions in the chat or raising your digital hand.  I will try to address questions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Slides will be available from the NEED website tonight (https://www.needecon.org/delivered_presentations.php).</a:t>
            </a:r>
          </a:p>
          <a:p>
            <a:r>
              <a:rPr lang="en-US" dirty="0"/>
              <a:t>My macro site: https://sites.google.com/view/macro-current-issues/economic-update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3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Economy: Update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47649" y="3566728"/>
            <a:ext cx="9144000" cy="248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Geoffrey Woglom,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Professor of Economics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Amherst College, emeritus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May 15,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5CDB93-4391-C1B8-AD42-C473313F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6085" cy="193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6A19267-8A74-BF12-DAA6-FCD0DE67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113" y="4126788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840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Out</a:t>
            </a:r>
            <a:r>
              <a:rPr lang="en-US">
                <a:solidFill>
                  <a:srgbClr val="1E4E79"/>
                </a:solidFill>
              </a:rPr>
              <a:t>line for the Talk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/>
              <a:t>Overview on the State of the Macro Economy.</a:t>
            </a:r>
          </a:p>
          <a:p>
            <a:r>
              <a:rPr lang="en-US" dirty="0"/>
              <a:t>Describe the Current Uncertainty.</a:t>
            </a:r>
          </a:p>
          <a:p>
            <a:r>
              <a:rPr lang="en-US" dirty="0"/>
              <a:t>Explain why the Trump tariffs create a dilemma for the Fed.</a:t>
            </a:r>
          </a:p>
          <a:p>
            <a:r>
              <a:rPr lang="en-US" dirty="0"/>
              <a:t>Congressional Republican plans for taxes and spending.</a:t>
            </a:r>
          </a:p>
          <a:p>
            <a:r>
              <a:rPr lang="en-US" dirty="0"/>
              <a:t>Citizen’s Guide to Budget Reconciliation.</a:t>
            </a:r>
          </a:p>
          <a:p>
            <a:endParaRPr lang="en-US" dirty="0"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C67AC-658C-4FC3-3118-64ED0E1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ss Domestic Product</a:t>
            </a:r>
            <a:r>
              <a:rPr lang="en-US" i="1" dirty="0"/>
              <a:t>:</a:t>
            </a:r>
            <a:r>
              <a:rPr lang="en-US" dirty="0"/>
              <a:t> 2024 = $29.2 tr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0BD8E-AC36-5643-EBE1-28C938AF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6966A-4C96-C116-4A10-AEEFD54A96B4}"/>
              </a:ext>
            </a:extLst>
          </p:cNvPr>
          <p:cNvSpPr txBox="1"/>
          <p:nvPr/>
        </p:nvSpPr>
        <p:spPr>
          <a:xfrm>
            <a:off x="8345347" y="2043325"/>
            <a:ext cx="36115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$30.1</a:t>
            </a:r>
          </a:p>
          <a:p>
            <a:r>
              <a:rPr lang="en-US" sz="3600" b="1" i="1" dirty="0"/>
              <a:t>Less  </a:t>
            </a:r>
            <a:r>
              <a:rPr lang="en-US" sz="3600" dirty="0"/>
              <a:t> Imports (</a:t>
            </a:r>
            <a:r>
              <a:rPr lang="en-US" sz="3600" i="1" dirty="0"/>
              <a:t>IM</a:t>
            </a:r>
            <a:r>
              <a:rPr lang="en-US" sz="3600" dirty="0"/>
              <a:t>)</a:t>
            </a:r>
          </a:p>
          <a:p>
            <a:r>
              <a:rPr lang="en-US" sz="3600" b="1" dirty="0"/>
              <a:t>-$4.1</a:t>
            </a:r>
          </a:p>
          <a:p>
            <a:r>
              <a:rPr lang="en-US" sz="3600" b="1" i="1" dirty="0"/>
              <a:t>Plus </a:t>
            </a:r>
            <a:r>
              <a:rPr lang="en-US" sz="3600" dirty="0"/>
              <a:t>Exports (</a:t>
            </a:r>
            <a:r>
              <a:rPr lang="en-US" sz="3600" i="1" dirty="0"/>
              <a:t>EX</a:t>
            </a:r>
            <a:r>
              <a:rPr lang="en-US" sz="3600" dirty="0"/>
              <a:t>)</a:t>
            </a:r>
          </a:p>
          <a:p>
            <a:r>
              <a:rPr lang="en-US" sz="3600" b="1" dirty="0"/>
              <a:t>+$3.2</a:t>
            </a:r>
          </a:p>
          <a:p>
            <a:r>
              <a:rPr lang="en-US" sz="3600" b="1" i="1" dirty="0"/>
              <a:t>Equals  </a:t>
            </a:r>
            <a:r>
              <a:rPr lang="en-US" sz="3600" dirty="0"/>
              <a:t>GDP (</a:t>
            </a:r>
            <a:r>
              <a:rPr lang="en-US" sz="3600" i="1" dirty="0"/>
              <a:t>Y</a:t>
            </a:r>
            <a:r>
              <a:rPr lang="en-US" sz="3600" dirty="0"/>
              <a:t>)</a:t>
            </a:r>
          </a:p>
          <a:p>
            <a:r>
              <a:rPr lang="en-US" sz="3600" b="1" i="1" dirty="0"/>
              <a:t>$</a:t>
            </a:r>
            <a:r>
              <a:rPr lang="en-US" sz="3600" b="1" i="1" dirty="0">
                <a:solidFill>
                  <a:srgbClr val="FF0000"/>
                </a:solidFill>
              </a:rPr>
              <a:t>29.2</a:t>
            </a:r>
            <a:endParaRPr lang="en-US" sz="3600" b="1" i="1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61DBE61-9CE0-CD60-6A91-B99EB2916E5E}"/>
              </a:ext>
            </a:extLst>
          </p:cNvPr>
          <p:cNvSpPr txBox="1"/>
          <p:nvPr/>
        </p:nvSpPr>
        <p:spPr>
          <a:xfrm>
            <a:off x="8345347" y="2046118"/>
            <a:ext cx="3776496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$30.1</a:t>
            </a:r>
          </a:p>
          <a:p>
            <a:r>
              <a:rPr lang="en-US" sz="3600" b="1" i="1" dirty="0"/>
              <a:t>Less  </a:t>
            </a:r>
            <a:r>
              <a:rPr lang="en-US" sz="3600" dirty="0"/>
              <a:t> Trade Deficit</a:t>
            </a:r>
          </a:p>
          <a:p>
            <a:r>
              <a:rPr lang="en-US" sz="3600" dirty="0"/>
              <a:t>Exports (EX)- Imports (IM)</a:t>
            </a:r>
          </a:p>
          <a:p>
            <a:r>
              <a:rPr lang="en-US" sz="3600" b="1" dirty="0"/>
              <a:t>$3.2 -$4.1 =$ -0.9</a:t>
            </a:r>
          </a:p>
          <a:p>
            <a:r>
              <a:rPr lang="en-US" sz="3600" b="1" i="1" dirty="0"/>
              <a:t>Equals  </a:t>
            </a:r>
            <a:r>
              <a:rPr lang="en-US" sz="3600" dirty="0"/>
              <a:t>GDP (</a:t>
            </a:r>
            <a:r>
              <a:rPr lang="en-US" sz="3600" i="1" dirty="0"/>
              <a:t>Y</a:t>
            </a:r>
            <a:r>
              <a:rPr lang="en-US" sz="3600" dirty="0"/>
              <a:t>)</a:t>
            </a:r>
          </a:p>
          <a:p>
            <a:r>
              <a:rPr lang="en-US" sz="3600" b="1" i="1" dirty="0"/>
              <a:t>$</a:t>
            </a:r>
            <a:r>
              <a:rPr lang="en-US" sz="3600" b="1" i="1" dirty="0">
                <a:solidFill>
                  <a:srgbClr val="FF0000"/>
                </a:solidFill>
              </a:rPr>
              <a:t>29.2</a:t>
            </a:r>
            <a:endParaRPr lang="en-US" sz="3600" b="1" i="1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AED496D-238F-4BFF-9A2D-990BC32567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6008" y="1810116"/>
          <a:ext cx="7248237" cy="429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004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E28A7-CAEE-F38B-DCFA-AF5B00C16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Bas</a:t>
            </a:r>
            <a:r>
              <a:rPr lang="en-US" dirty="0">
                <a:solidFill>
                  <a:srgbClr val="002060"/>
                </a:solidFill>
              </a:rPr>
              <a:t>ic GDP Accounting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DDA01-E053-B800-9AA7-CA3946383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Trade Deficit is when imports (IM) exceed exports (EX)</a:t>
            </a:r>
          </a:p>
          <a:p>
            <a:r>
              <a:rPr lang="en-US" dirty="0"/>
              <a:t>Trade Deficits arise when we spend domestically more than we produce</a:t>
            </a:r>
          </a:p>
          <a:p>
            <a:r>
              <a:rPr lang="en-US" i="1" dirty="0"/>
              <a:t>Y -  C - I – G = -IM + EX, $29.2-$30.1=-$0.9</a:t>
            </a:r>
            <a:endParaRPr lang="en-US" dirty="0"/>
          </a:p>
          <a:p>
            <a:r>
              <a:rPr lang="en-US" dirty="0"/>
              <a:t>Useful definition </a:t>
            </a:r>
            <a:r>
              <a:rPr lang="en-US" i="1" dirty="0"/>
              <a:t>Y – C – G</a:t>
            </a:r>
            <a:r>
              <a:rPr lang="en-US" dirty="0"/>
              <a:t> is “National Saving” &amp; rearranging; </a:t>
            </a:r>
          </a:p>
          <a:p>
            <a:r>
              <a:rPr lang="en-US" i="1" dirty="0"/>
              <a:t>(Y – C - G )– I </a:t>
            </a:r>
            <a:r>
              <a:rPr lang="en-US" dirty="0"/>
              <a:t>= National Saving less Investment = </a:t>
            </a:r>
            <a:r>
              <a:rPr lang="en-US" i="1" dirty="0"/>
              <a:t>-IM + EX = Trade Deficit</a:t>
            </a:r>
          </a:p>
          <a:p>
            <a:r>
              <a:rPr lang="en-US" dirty="0"/>
              <a:t>We spend more than we produce when national saving isn’t sufficient to finance our investment, so we borrow from abroad. </a:t>
            </a:r>
          </a:p>
          <a:p>
            <a:r>
              <a:rPr lang="en-US" dirty="0"/>
              <a:t>Trade Deficit = Borrowing from foreigners = National Saving less Investment.</a:t>
            </a:r>
          </a:p>
          <a:p>
            <a:r>
              <a:rPr lang="en-US" dirty="0"/>
              <a:t>Key Takeaway:  </a:t>
            </a:r>
            <a:r>
              <a:rPr lang="en-US" dirty="0">
                <a:solidFill>
                  <a:srgbClr val="FF0000"/>
                </a:solidFill>
              </a:rPr>
              <a:t>Trade Deficits are Associated with an imbalance of national saving and investment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EFEB-95B8-0BBB-E44B-CAE296F3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06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753976" y="362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and ‘Potential’ during the Recovery</a:t>
            </a:r>
            <a:endParaRPr dirty="0"/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33" name="Google Shape;133;p21"/>
          <p:cNvSpPr txBox="1"/>
          <p:nvPr/>
        </p:nvSpPr>
        <p:spPr>
          <a:xfrm>
            <a:off x="8347336" y="6133488"/>
            <a:ext cx="38446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Fred, St Louis Fed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AF605-F3B3-ED8B-3A84-1F9E0882AC39}"/>
              </a:ext>
            </a:extLst>
          </p:cNvPr>
          <p:cNvSpPr txBox="1"/>
          <p:nvPr/>
        </p:nvSpPr>
        <p:spPr>
          <a:xfrm>
            <a:off x="3087494" y="3244334"/>
            <a:ext cx="6174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213AE6-1985-FC8D-55B9-B05B3B903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040" y="1651837"/>
            <a:ext cx="11119106" cy="438912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B16752-7562-978F-4EB0-3E4DFAA87875}"/>
              </a:ext>
            </a:extLst>
          </p:cNvPr>
          <p:cNvSpPr txBox="1"/>
          <p:nvPr/>
        </p:nvSpPr>
        <p:spPr>
          <a:xfrm>
            <a:off x="4071257" y="2474564"/>
            <a:ext cx="451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Grey bar indicates recessions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>
                <a:solidFill>
                  <a:srgbClr val="1E4E79"/>
                </a:solidFill>
              </a:rPr>
              <a:t>at is a Recession?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Char char="•"/>
            </a:pPr>
            <a:r>
              <a:rPr lang="en-US" dirty="0"/>
              <a:t>Defined by the National Bureau of Economic Research (NBER)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Char char="•"/>
            </a:pPr>
            <a:r>
              <a:rPr lang="en-US" dirty="0">
                <a:solidFill>
                  <a:srgbClr val="1E4E79"/>
                </a:solidFill>
              </a:rPr>
              <a:t>“</a:t>
            </a:r>
            <a:r>
              <a:rPr lang="en-US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The NBER's definition emphasizes that a recession involves a significant decline in economic activity that is spread across the economy and lasts more than a few months.”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Char char="•"/>
            </a:pPr>
            <a:r>
              <a:rPr lang="en-US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Popular Rule of Thumb:  Two or more, consecutive quarters where Real GDP falls. (Doesn’t always work!)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None/>
            </a:pPr>
            <a:r>
              <a:rPr lang="en-US" dirty="0">
                <a:solidFill>
                  <a:srgbClr val="1E4E79"/>
                </a:solidFill>
                <a:latin typeface="Arimo"/>
                <a:sym typeface="Arimo"/>
              </a:rPr>
              <a:t>Recessions are caused by a drop in total spending (remember the consumer).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None/>
            </a:pPr>
            <a:endParaRPr dirty="0"/>
          </a:p>
        </p:txBody>
      </p:sp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99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5C13-F1B9-1CAD-E367-320FCF56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is Near Record Lows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F9BCB-6CD5-3CC6-FFD8-28B6C96CE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0E33E9A-46D0-6EDA-F4B5-76AD75A52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41049"/>
            <a:ext cx="10515600" cy="4334718"/>
          </a:xfrm>
        </p:spPr>
      </p:pic>
    </p:spTree>
    <p:extLst>
      <p:ext uri="{BB962C8B-B14F-4D97-AF65-F5344CB8AC3E}">
        <p14:creationId xmlns:p14="http://schemas.microsoft.com/office/powerpoint/2010/main" val="1599583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753976" y="362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/>
              <a:t>ere Have All the Workers Gone?</a:t>
            </a:r>
            <a:endParaRPr dirty="0"/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133" name="Google Shape;133;p21"/>
          <p:cNvSpPr txBox="1"/>
          <p:nvPr/>
        </p:nvSpPr>
        <p:spPr>
          <a:xfrm>
            <a:off x="8347336" y="6133488"/>
            <a:ext cx="38446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Fred, St Louis Fed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AF605-F3B3-ED8B-3A84-1F9E0882AC39}"/>
              </a:ext>
            </a:extLst>
          </p:cNvPr>
          <p:cNvSpPr txBox="1"/>
          <p:nvPr/>
        </p:nvSpPr>
        <p:spPr>
          <a:xfrm>
            <a:off x="3087494" y="3244334"/>
            <a:ext cx="6174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1C0BD5-B034-FA35-E766-4CFA477DB580}"/>
              </a:ext>
            </a:extLst>
          </p:cNvPr>
          <p:cNvCxnSpPr/>
          <p:nvPr/>
        </p:nvCxnSpPr>
        <p:spPr>
          <a:xfrm flipH="1">
            <a:off x="4742481" y="4455763"/>
            <a:ext cx="1782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889258-924D-D6D8-2696-45763EFDB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8158" y="1458588"/>
            <a:ext cx="12199868" cy="4629841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B5EB7B-A97D-47DD-96E5-FB16DFC67494}"/>
              </a:ext>
            </a:extLst>
          </p:cNvPr>
          <p:cNvCxnSpPr>
            <a:cxnSpLocks/>
          </p:cNvCxnSpPr>
          <p:nvPr/>
        </p:nvCxnSpPr>
        <p:spPr>
          <a:xfrm flipV="1">
            <a:off x="1070658" y="1611669"/>
            <a:ext cx="10689220" cy="1817331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68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83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C2493-9706-D5CA-BFD2-9D50D502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/>
              <a:t>Aging of the Labor Force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84907-41AD-7251-A2D7-D8FB734D5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0DC8FC-9AAB-C214-E88A-939EB49A1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46162"/>
            <a:ext cx="10515600" cy="4033777"/>
          </a:xfrm>
        </p:spPr>
      </p:pic>
    </p:spTree>
    <p:extLst>
      <p:ext uri="{BB962C8B-B14F-4D97-AF65-F5344CB8AC3E}">
        <p14:creationId xmlns:p14="http://schemas.microsoft.com/office/powerpoint/2010/main" val="2152537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9D566-557F-CCCC-7F67-88CEC11F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plemented by Foreign Workers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2EBCD-2710-19D5-87D9-E811B9A63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78F9E68-4D10-9809-618B-8CFC6D640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96" y="1400537"/>
            <a:ext cx="11801858" cy="457609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8565AF-7D29-1AC0-8C0D-EBB4EB51DE1D}"/>
              </a:ext>
            </a:extLst>
          </p:cNvPr>
          <p:cNvSpPr txBox="1"/>
          <p:nvPr/>
        </p:nvSpPr>
        <p:spPr>
          <a:xfrm>
            <a:off x="2505920" y="2228671"/>
            <a:ext cx="4271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Between 11/19 and 4/25</a:t>
            </a:r>
          </a:p>
          <a:p>
            <a:r>
              <a:rPr lang="en-US" sz="2400" dirty="0"/>
              <a:t>NB employment rose by 1000k</a:t>
            </a:r>
          </a:p>
          <a:p>
            <a:r>
              <a:rPr lang="en-US" sz="2400" dirty="0"/>
              <a:t>FB employment rose by 4000k</a:t>
            </a:r>
          </a:p>
        </p:txBody>
      </p:sp>
    </p:spTree>
    <p:extLst>
      <p:ext uri="{BB962C8B-B14F-4D97-AF65-F5344CB8AC3E}">
        <p14:creationId xmlns:p14="http://schemas.microsoft.com/office/powerpoint/2010/main" val="403561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5DDB0-0238-7B50-0FF1-ABD54DDBF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is Pennsylvania Doing?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DCAD8-0F27-9DC4-3AF2-3777674F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B963013-C43F-1D45-4073-7145DCA11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53275"/>
            <a:ext cx="10515600" cy="3584863"/>
          </a:xfrm>
        </p:spPr>
      </p:pic>
    </p:spTree>
    <p:extLst>
      <p:ext uri="{BB962C8B-B14F-4D97-AF65-F5344CB8AC3E}">
        <p14:creationId xmlns:p14="http://schemas.microsoft.com/office/powerpoint/2010/main" val="813514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A21BF-5977-7414-CC52-F6472E07C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04" y="259475"/>
            <a:ext cx="10515600" cy="83126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Market in Pennsylvania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9CB39-1E6A-FE68-F1ED-EDE5E7C8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5FE15F-FF0B-1E65-BDDD-9DD31888A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568371"/>
            <a:ext cx="10515600" cy="445046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D20114-1710-3FD8-F50A-0868B3FFFE95}"/>
              </a:ext>
            </a:extLst>
          </p:cNvPr>
          <p:cNvSpPr txBox="1"/>
          <p:nvPr/>
        </p:nvSpPr>
        <p:spPr>
          <a:xfrm>
            <a:off x="8027043" y="2967335"/>
            <a:ext cx="2274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Employment growth since 12/2019, 2.1%; vs. 4.7% nationally</a:t>
            </a:r>
          </a:p>
        </p:txBody>
      </p:sp>
    </p:spTree>
    <p:extLst>
      <p:ext uri="{BB962C8B-B14F-4D97-AF65-F5344CB8AC3E}">
        <p14:creationId xmlns:p14="http://schemas.microsoft.com/office/powerpoint/2010/main" val="77005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3B4C3-D6EB-A942-1582-F35495FD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</a:t>
            </a:r>
            <a:r>
              <a:rPr lang="en-US" dirty="0"/>
              <a:t>rall Good News on the Real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F28E7-2F1C-1249-5692-E26F5EE23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GDP is very close to its potential.</a:t>
            </a:r>
          </a:p>
          <a:p>
            <a:r>
              <a:rPr lang="en-US" dirty="0"/>
              <a:t>The labor market as measured by the unemployment rate is fully recovered.</a:t>
            </a:r>
          </a:p>
          <a:p>
            <a:endParaRPr lang="en-US" dirty="0"/>
          </a:p>
          <a:p>
            <a:r>
              <a:rPr lang="en-US" dirty="0"/>
              <a:t>But there is also a </a:t>
            </a:r>
            <a:r>
              <a:rPr lang="en-US" i="1" dirty="0"/>
              <a:t>nominal </a:t>
            </a:r>
            <a:r>
              <a:rPr lang="en-US" dirty="0"/>
              <a:t>side: interest rates, asset prices, inflation and wages.</a:t>
            </a:r>
          </a:p>
          <a:p>
            <a:r>
              <a:rPr lang="en-US" dirty="0"/>
              <a:t>News is pretty good, but progress on inflation seems to have stalled.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FAB1F-45B3-1D27-F3E2-B2A5A2E1F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04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02C0-8FBB-9802-1D05-3C5CE313F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rest Rates: Era of Falling Rates Over?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5E0BC-69DB-F19A-E9BE-5DD45F271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EFD710-18CD-2CA8-6D2F-B7582937F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3981" y="1537614"/>
            <a:ext cx="11091525" cy="4480560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8907EE-73F7-EB4D-51A7-0CB8E29C760C}"/>
              </a:ext>
            </a:extLst>
          </p:cNvPr>
          <p:cNvCxnSpPr>
            <a:cxnSpLocks/>
          </p:cNvCxnSpPr>
          <p:nvPr/>
        </p:nvCxnSpPr>
        <p:spPr>
          <a:xfrm>
            <a:off x="1067765" y="3226627"/>
            <a:ext cx="7322457" cy="798286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36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0C882-3471-06DA-3DB8-E949BEAE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6" y="-152539"/>
            <a:ext cx="9742714" cy="15681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Nat</a:t>
            </a:r>
            <a:r>
              <a:rPr lang="en-US" dirty="0"/>
              <a:t>ional Housing Market and Closer to Home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06AC4-DDD6-C817-6BDB-386A9E21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7083F5-C772-C36B-496C-E54873B89FC5}"/>
              </a:ext>
            </a:extLst>
          </p:cNvPr>
          <p:cNvSpPr txBox="1"/>
          <p:nvPr/>
        </p:nvSpPr>
        <p:spPr>
          <a:xfrm>
            <a:off x="7879380" y="6410685"/>
            <a:ext cx="413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https://www.zillow.com/research/data/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81B20BF-C153-C941-EA49-04594B0DEB71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231082725"/>
              </p:ext>
            </p:extLst>
          </p:nvPr>
        </p:nvGraphicFramePr>
        <p:xfrm>
          <a:off x="1201119" y="884348"/>
          <a:ext cx="9547300" cy="5436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8616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068E-6E98-E523-AA51-51F2C1EED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Housing Market Could Be Worsening?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400D9D-2DF1-46FB-EC14-E731D8AD2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93527"/>
            <a:ext cx="10515600" cy="370435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62246-89EB-DC83-FB23-A6EB9CA3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399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1361C-07CD-D14E-053C-8DD7F1648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739034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 Prices: Its OK to Look at Your 401K Again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84DAC-44E6-C6A7-814B-87B6D7DED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CEF73B0-515D-4DEF-456F-FED55F717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80089"/>
            <a:ext cx="10515600" cy="4750138"/>
          </a:xfrm>
        </p:spPr>
      </p:pic>
    </p:spTree>
    <p:extLst>
      <p:ext uri="{BB962C8B-B14F-4D97-AF65-F5344CB8AC3E}">
        <p14:creationId xmlns:p14="http://schemas.microsoft.com/office/powerpoint/2010/main" val="165646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Infl</a:t>
            </a:r>
            <a:r>
              <a:rPr lang="en-US" dirty="0"/>
              <a:t>ation during the Recovery (CPI)</a:t>
            </a:r>
            <a:endParaRPr dirty="0"/>
          </a:p>
        </p:txBody>
      </p:sp>
      <p:sp>
        <p:nvSpPr>
          <p:cNvPr id="252" name="Google Shape;252;p36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4AD45-6A5A-5301-8721-D220607F1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66" y="1281545"/>
            <a:ext cx="11285316" cy="48298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652+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857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FA18-9357-0477-EF8B-0E18E930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Measure (PCE)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16646-1D1B-1231-90AF-9C1E2DA8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2BD6C5F-0A81-55EE-8658-8FD6D0E00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751" y="1393371"/>
            <a:ext cx="11887200" cy="483685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929EC9-C300-CB32-2B0C-C6D74E5425BD}"/>
              </a:ext>
            </a:extLst>
          </p:cNvPr>
          <p:cNvSpPr txBox="1"/>
          <p:nvPr/>
        </p:nvSpPr>
        <p:spPr>
          <a:xfrm>
            <a:off x="4794503" y="4085496"/>
            <a:ext cx="418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Fed Doesn’t React until 3/2022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330F2-F97E-8663-D129-2A3357EC1EA8}"/>
              </a:ext>
            </a:extLst>
          </p:cNvPr>
          <p:cNvSpPr txBox="1"/>
          <p:nvPr/>
        </p:nvSpPr>
        <p:spPr>
          <a:xfrm>
            <a:off x="1358751" y="3001104"/>
            <a:ext cx="418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Inflation Accelerates 3/2021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D1D53-37A1-F98D-CE22-979E42FAC566}"/>
              </a:ext>
            </a:extLst>
          </p:cNvPr>
          <p:cNvSpPr txBox="1"/>
          <p:nvPr/>
        </p:nvSpPr>
        <p:spPr>
          <a:xfrm>
            <a:off x="8003722" y="4783950"/>
            <a:ext cx="418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Progress slows Spring 2024</a:t>
            </a:r>
          </a:p>
        </p:txBody>
      </p:sp>
    </p:spTree>
    <p:extLst>
      <p:ext uri="{BB962C8B-B14F-4D97-AF65-F5344CB8AC3E}">
        <p14:creationId xmlns:p14="http://schemas.microsoft.com/office/powerpoint/2010/main" val="84842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53B5-1EF9-86FF-AAF5-0886F2980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CPI</a:t>
            </a:r>
            <a:r>
              <a:rPr lang="en-US" dirty="0"/>
              <a:t> vs. PCE:  Differences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D577C-6A6C-F9B1-4AE0-DFB13D42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CB1EF5-DF00-37B3-ADFD-342F1DDDA0AE}"/>
              </a:ext>
            </a:extLst>
          </p:cNvPr>
          <p:cNvSpPr txBox="1"/>
          <p:nvPr/>
        </p:nvSpPr>
        <p:spPr>
          <a:xfrm>
            <a:off x="5990157" y="6466767"/>
            <a:ext cx="6565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https://www.morningstar.com/markets/whats-difference-between-cpi-pce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5148E1-BE91-AD3C-F81D-0B26E02D57C7}"/>
              </a:ext>
            </a:extLst>
          </p:cNvPr>
          <p:cNvSpPr txBox="1"/>
          <p:nvPr/>
        </p:nvSpPr>
        <p:spPr>
          <a:xfrm>
            <a:off x="123371" y="1325563"/>
            <a:ext cx="349068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CPI tends typically to be 0.3 pct point higher </a:t>
            </a:r>
          </a:p>
          <a:p>
            <a:r>
              <a:rPr lang="en-US" sz="3200" dirty="0"/>
              <a:t>Mar: 	</a:t>
            </a:r>
          </a:p>
          <a:p>
            <a:r>
              <a:rPr lang="en-US" sz="3200" dirty="0"/>
              <a:t>CPI, 2.4% </a:t>
            </a:r>
          </a:p>
          <a:p>
            <a:r>
              <a:rPr lang="en-US" sz="3200" dirty="0"/>
              <a:t>PCE, 2.3%</a:t>
            </a:r>
          </a:p>
          <a:p>
            <a:r>
              <a:rPr lang="en-US" sz="3200" dirty="0"/>
              <a:t>Core CPI, 2.8% </a:t>
            </a:r>
          </a:p>
          <a:p>
            <a:r>
              <a:rPr lang="en-US" sz="3200" dirty="0"/>
              <a:t>Core PCE, 2.6%.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49EFCD-A9EF-417F-497E-29A97BE26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2893" y="2169087"/>
            <a:ext cx="8602071" cy="4297680"/>
          </a:xfr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6A74473-87FF-AAAC-0175-B82967391020}"/>
              </a:ext>
            </a:extLst>
          </p:cNvPr>
          <p:cNvSpPr/>
          <p:nvPr/>
        </p:nvSpPr>
        <p:spPr>
          <a:xfrm>
            <a:off x="11353800" y="3892888"/>
            <a:ext cx="231494" cy="13889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34F771-58ED-3F66-E457-1CED5D282CAD}"/>
              </a:ext>
            </a:extLst>
          </p:cNvPr>
          <p:cNvSpPr/>
          <p:nvPr/>
        </p:nvSpPr>
        <p:spPr>
          <a:xfrm>
            <a:off x="10561380" y="3872668"/>
            <a:ext cx="231494" cy="13889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3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DF6C7-44C4-0E61-D0A4-F5977B93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</a:t>
            </a:r>
            <a:r>
              <a:rPr lang="en-US" dirty="0"/>
              <a:t>es of Inflation Measures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95989-7EDF-39F8-F714-EC782648B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3728AD-5E39-0C59-2916-F478F562B6FF}"/>
              </a:ext>
            </a:extLst>
          </p:cNvPr>
          <p:cNvSpPr txBox="1"/>
          <p:nvPr/>
        </p:nvSpPr>
        <p:spPr>
          <a:xfrm>
            <a:off x="611075" y="1920204"/>
            <a:ext cx="37737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Reasons for Measuring Recent Inflation:</a:t>
            </a:r>
          </a:p>
          <a:p>
            <a:pPr marL="514350" indent="-514350">
              <a:buAutoNum type="arabicPeriod"/>
            </a:pPr>
            <a:r>
              <a:rPr lang="en-US" sz="2800" dirty="0"/>
              <a:t>What has happened to the Cost of Living?</a:t>
            </a:r>
          </a:p>
          <a:p>
            <a:pPr marL="514350" indent="-514350">
              <a:buAutoNum type="arabicPeriod"/>
            </a:pPr>
            <a:r>
              <a:rPr lang="en-US" sz="2800" dirty="0"/>
              <a:t>What is likely to happen to inflation over the next 12-18 months?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64DFDAE-3C2A-C408-CF2D-0801FB286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7498" y="1893527"/>
            <a:ext cx="6766302" cy="3704359"/>
          </a:xfrm>
        </p:spPr>
      </p:pic>
    </p:spTree>
    <p:extLst>
      <p:ext uri="{BB962C8B-B14F-4D97-AF65-F5344CB8AC3E}">
        <p14:creationId xmlns:p14="http://schemas.microsoft.com/office/powerpoint/2010/main" val="379165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986B5E-3D6F-6621-7EE4-EF0A97628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89835"/>
            <a:ext cx="115824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DBEB0B-9EE4-653E-7C80-6F4A4952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asuring “Underlying” 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BFBA-D8F8-1B65-6FF4-FBD3B8B1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144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D09D1-B65A-FDCE-B2E1-7D37F04B3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asuring the Cost of Housing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91536-E291-5456-A49B-39091054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17918C9-27DA-F7AE-4F03-4CA36DECBF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743229"/>
              </p:ext>
            </p:extLst>
          </p:nvPr>
        </p:nvGraphicFramePr>
        <p:xfrm>
          <a:off x="838200" y="1131376"/>
          <a:ext cx="10515600" cy="5098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80350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DD6D-C674-0C6A-FB3A-F20B28F84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ges Have Finally Caught Up to 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021C9-7DEA-1D9E-B748-ACE0882A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8B25BE-2EF1-75A0-9B4E-012BAE5B9852}"/>
              </a:ext>
            </a:extLst>
          </p:cNvPr>
          <p:cNvSpPr txBox="1"/>
          <p:nvPr/>
        </p:nvSpPr>
        <p:spPr>
          <a:xfrm>
            <a:off x="4535714" y="6472762"/>
            <a:ext cx="642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Federal Reserve of Atlanta, “Wage Tracker” and BLS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B4B56AB-306C-02E3-E2ED-876A9681E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607195"/>
              </p:ext>
            </p:extLst>
          </p:nvPr>
        </p:nvGraphicFramePr>
        <p:xfrm>
          <a:off x="968644" y="1387098"/>
          <a:ext cx="9445356" cy="4664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406720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B9564-BF4D-6615-0CF7-23FAF6F68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80A3-FC58-9C9A-8EE8-222D81535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</a:t>
            </a:r>
            <a:r>
              <a:rPr lang="en-US" dirty="0"/>
              <a:t>ernational Comparisons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B9BFA-DBD7-0253-FB92-EBC8AAE0F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827EF5-EA41-EF52-8023-CE3EAD29A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3329" y="1155306"/>
            <a:ext cx="3621022" cy="512064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2DC7E7-7291-980F-3FD2-28FC5F681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86" y="1201026"/>
            <a:ext cx="4265904" cy="502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208036-91AD-A9F7-6F9B-AC720455981A}"/>
              </a:ext>
            </a:extLst>
          </p:cNvPr>
          <p:cNvSpPr txBox="1"/>
          <p:nvPr/>
        </p:nvSpPr>
        <p:spPr>
          <a:xfrm>
            <a:off x="5717894" y="6516547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IMF, </a:t>
            </a:r>
            <a:r>
              <a:rPr lang="en-US" i="1" dirty="0"/>
              <a:t>World Economic Outlook</a:t>
            </a:r>
            <a:r>
              <a:rPr lang="en-US" dirty="0"/>
              <a:t>, 4/2025</a:t>
            </a:r>
          </a:p>
        </p:txBody>
      </p:sp>
    </p:spTree>
    <p:extLst>
      <p:ext uri="{BB962C8B-B14F-4D97-AF65-F5344CB8AC3E}">
        <p14:creationId xmlns:p14="http://schemas.microsoft.com/office/powerpoint/2010/main" val="383596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0DF7B-BC1F-1BEB-0BB5-7CA3FB24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TheS</a:t>
            </a:r>
            <a:r>
              <a:rPr lang="en-US" dirty="0" err="1">
                <a:solidFill>
                  <a:srgbClr val="002060"/>
                </a:solidFill>
              </a:rPr>
              <a:t>State</a:t>
            </a:r>
            <a:r>
              <a:rPr lang="en-US" dirty="0">
                <a:solidFill>
                  <a:srgbClr val="002060"/>
                </a:solidFill>
              </a:rPr>
              <a:t> of the Economy &amp; Policy Effects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54723-8240-3A30-2CE7-BDA5D5E71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terms of output and employment the economy is fully recovered</a:t>
            </a:r>
          </a:p>
          <a:p>
            <a:r>
              <a:rPr lang="en-US" dirty="0"/>
              <a:t>Inflation is still a bit elevated, but close to Fed target.</a:t>
            </a:r>
          </a:p>
          <a:p>
            <a:pPr marL="0" indent="0">
              <a:buNone/>
            </a:pPr>
            <a:r>
              <a:rPr lang="en-US" dirty="0"/>
              <a:t>Policy Effects</a:t>
            </a:r>
          </a:p>
          <a:p>
            <a:r>
              <a:rPr lang="en-US" dirty="0"/>
              <a:t>Biden Fiscal Stimulus  led to a rapid recovery, but may have been too big.</a:t>
            </a:r>
          </a:p>
          <a:p>
            <a:r>
              <a:rPr lang="en-US" dirty="0"/>
              <a:t>Fed reacted too little and too late and let inflation get out of control.</a:t>
            </a:r>
          </a:p>
          <a:p>
            <a:r>
              <a:rPr lang="en-US" dirty="0"/>
              <a:t>But since Spring 2023, Fed has been close to perfect.</a:t>
            </a:r>
          </a:p>
          <a:p>
            <a:pPr marL="0" indent="0">
              <a:buNone/>
            </a:pPr>
            <a:r>
              <a:rPr lang="en-US" dirty="0"/>
              <a:t>But Dark Clouds Are Looming on the Horizon,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59B1C-CDB6-F9FC-5F35-75BA2042D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13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2B213-51E6-55F7-6306-4C21C192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sumer’s Are Not Happy (2/3rds of GDP)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1A08D-3BC4-5947-6471-D8556E4F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005595F-E1F2-A137-1378-7F82864595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70038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69082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F6E7-97D5-2F38-2973-C1DDD602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y Are Worried about 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AE6D3-A168-CDF5-EE34-BEC15F1B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04C6BF0-9EDB-18D9-9433-2B296F4FEA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8245891"/>
              </p:ext>
            </p:extLst>
          </p:nvPr>
        </p:nvGraphicFramePr>
        <p:xfrm>
          <a:off x="838200" y="1570038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0165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29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689FF-7003-ABBD-DA5C-CDDCD5EC5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 err="1"/>
              <a:t>sineses</a:t>
            </a:r>
            <a:r>
              <a:rPr lang="en-US" dirty="0"/>
              <a:t> aren’t Too Happy Either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D14C83-6827-CEB1-3111-8E576A7A5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5633" y="1008665"/>
            <a:ext cx="6550494" cy="57607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2282B-FBF5-DF30-9A0A-4C639A549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4957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2438C-F5EB-080A-F1AB-21D8F6FF1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</a:t>
            </a:r>
            <a:r>
              <a:rPr lang="en-US" dirty="0"/>
              <a:t>fessional Forecasters Are Worried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B17886-641B-F63D-F2AA-659DE8AC5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5737" y="1038345"/>
            <a:ext cx="8486017" cy="56692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53F4B-25C4-3656-C45B-ED095B9E0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B35817-54CF-DADF-81B5-067EE9EC5C95}"/>
              </a:ext>
            </a:extLst>
          </p:cNvPr>
          <p:cNvSpPr/>
          <p:nvPr/>
        </p:nvSpPr>
        <p:spPr>
          <a:xfrm>
            <a:off x="10389947" y="3802283"/>
            <a:ext cx="115746" cy="5208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1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8C3D8-0702-CF5D-3572-D81A402A8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the Doom &amp; Gloom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BE94E-EED0-0D55-1324-25D7B787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A88B57-9F5D-4290-DCED-D0CA80E03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818" y="1391213"/>
            <a:ext cx="7883930" cy="46738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5CECBD-E220-EC60-0AD9-514FCA7B4573}"/>
              </a:ext>
            </a:extLst>
          </p:cNvPr>
          <p:cNvGrpSpPr/>
          <p:nvPr/>
        </p:nvGrpSpPr>
        <p:grpSpPr>
          <a:xfrm>
            <a:off x="5605413" y="2421052"/>
            <a:ext cx="1621509" cy="3204103"/>
            <a:chOff x="5605413" y="2421052"/>
            <a:chExt cx="1621509" cy="320410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BBD49DB-0DB5-D1FD-6187-3F502E00BD24}"/>
                </a:ext>
              </a:extLst>
            </p:cNvPr>
            <p:cNvCxnSpPr/>
            <p:nvPr/>
          </p:nvCxnSpPr>
          <p:spPr>
            <a:xfrm flipH="1">
              <a:off x="6464421" y="2799788"/>
              <a:ext cx="7256" cy="282536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7308457A-9D54-7D01-852C-989F9F2BFC06}"/>
                </a:ext>
              </a:extLst>
            </p:cNvPr>
            <p:cNvSpPr txBox="1"/>
            <p:nvPr/>
          </p:nvSpPr>
          <p:spPr>
            <a:xfrm>
              <a:off x="5605413" y="2421052"/>
              <a:ext cx="1621509" cy="47342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kern="1200" dirty="0"/>
                <a:t>    Inauguration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82E4CB-444F-F6F2-5C34-8A19C1321A39}"/>
              </a:ext>
            </a:extLst>
          </p:cNvPr>
          <p:cNvGrpSpPr/>
          <p:nvPr/>
        </p:nvGrpSpPr>
        <p:grpSpPr>
          <a:xfrm>
            <a:off x="7095173" y="2409149"/>
            <a:ext cx="2497455" cy="3216006"/>
            <a:chOff x="7095173" y="2409149"/>
            <a:chExt cx="2497455" cy="321600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335CB65-3888-5077-2E60-C2E526C460E5}"/>
                </a:ext>
              </a:extLst>
            </p:cNvPr>
            <p:cNvCxnSpPr/>
            <p:nvPr/>
          </p:nvCxnSpPr>
          <p:spPr>
            <a:xfrm flipH="1">
              <a:off x="8221384" y="2799788"/>
              <a:ext cx="7256" cy="282536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7308457A-9D54-7D01-852C-989F9F2BFC06}"/>
                </a:ext>
              </a:extLst>
            </p:cNvPr>
            <p:cNvSpPr txBox="1"/>
            <p:nvPr/>
          </p:nvSpPr>
          <p:spPr>
            <a:xfrm>
              <a:off x="7095173" y="2409149"/>
              <a:ext cx="2497455" cy="47342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kern="1200" dirty="0"/>
                <a:t>  “Liberation Day”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3B7AAB-E8C5-0F73-FFC2-08523DE2B8FC}"/>
              </a:ext>
            </a:extLst>
          </p:cNvPr>
          <p:cNvSpPr txBox="1"/>
          <p:nvPr/>
        </p:nvSpPr>
        <p:spPr>
          <a:xfrm>
            <a:off x="3309504" y="2358345"/>
            <a:ext cx="3574648" cy="3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 Day Average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6A7551-6F29-7891-87A9-F7E502E09467}"/>
              </a:ext>
            </a:extLst>
          </p:cNvPr>
          <p:cNvSpPr txBox="1"/>
          <p:nvPr/>
        </p:nvSpPr>
        <p:spPr>
          <a:xfrm>
            <a:off x="3032567" y="6064329"/>
            <a:ext cx="8542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“Data downloaded from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3"/>
              </a:rPr>
              <a:t>https://www.matteoiacoviello.com/tpu.htm</a:t>
            </a:r>
            <a:r>
              <a:rPr lang="en-US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on May, 14,2025).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0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63FB4-5C83-0373-BDB6-02EF2188D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Sta</a:t>
            </a:r>
            <a:r>
              <a:rPr lang="en-US" dirty="0" err="1"/>
              <a:t>gFlation</a:t>
            </a:r>
            <a:r>
              <a:rPr lang="en-US" dirty="0"/>
              <a:t> and the Fed’s Dilemma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BA4A270-6F23-2787-DDDA-C9610F9C1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82795" y="1038263"/>
            <a:ext cx="12257988" cy="40233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1B7AB-0BCF-FA27-AC85-C94892B53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531E3-505E-F440-318E-C18F73C4F5FA}"/>
              </a:ext>
            </a:extLst>
          </p:cNvPr>
          <p:cNvSpPr txBox="1"/>
          <p:nvPr/>
        </p:nvSpPr>
        <p:spPr>
          <a:xfrm>
            <a:off x="4768769" y="6337682"/>
            <a:ext cx="693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https://budgetlab.yale.edu/research/state-us-tariffs-may-12-2025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AD43D1-6CEC-D5AC-D616-BA4185622AF1}"/>
              </a:ext>
            </a:extLst>
          </p:cNvPr>
          <p:cNvSpPr/>
          <p:nvPr/>
        </p:nvSpPr>
        <p:spPr>
          <a:xfrm>
            <a:off x="5185458" y="3900668"/>
            <a:ext cx="364603" cy="347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11301A4-F8B6-C2B5-D3CA-C8D6F387F342}"/>
              </a:ext>
            </a:extLst>
          </p:cNvPr>
          <p:cNvSpPr/>
          <p:nvPr/>
        </p:nvSpPr>
        <p:spPr>
          <a:xfrm>
            <a:off x="9272751" y="3943109"/>
            <a:ext cx="364603" cy="347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599C3A-9DE8-FD21-AEAC-8387E10180DE}"/>
              </a:ext>
            </a:extLst>
          </p:cNvPr>
          <p:cNvSpPr txBox="1"/>
          <p:nvPr/>
        </p:nvSpPr>
        <p:spPr>
          <a:xfrm>
            <a:off x="1076445" y="5416953"/>
            <a:ext cx="9942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Dilemma:  To fight inflation the Fed needs to raise interest rates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D0541C-081D-6D14-EA84-6A58A92DF2F3}"/>
              </a:ext>
            </a:extLst>
          </p:cNvPr>
          <p:cNvSpPr txBox="1"/>
          <p:nvPr/>
        </p:nvSpPr>
        <p:spPr>
          <a:xfrm>
            <a:off x="1228845" y="5764354"/>
            <a:ext cx="9942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                 To fight unemployment the Fed needs to lower interest rates</a:t>
            </a:r>
          </a:p>
        </p:txBody>
      </p:sp>
    </p:spTree>
    <p:extLst>
      <p:ext uri="{BB962C8B-B14F-4D97-AF65-F5344CB8AC3E}">
        <p14:creationId xmlns:p14="http://schemas.microsoft.com/office/powerpoint/2010/main" val="212245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F0D82-2014-6064-A283-3E01FA81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Will the Fed Do?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ABFB88-DE99-6884-36DD-FE2EE56D3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9295" y="1208668"/>
            <a:ext cx="7732145" cy="49377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7C811-F931-3D48-F47B-F451F1EB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753C9-4248-8DA7-91DF-C1263C6FD2DA}"/>
              </a:ext>
            </a:extLst>
          </p:cNvPr>
          <p:cNvSpPr txBox="1"/>
          <p:nvPr/>
        </p:nvSpPr>
        <p:spPr>
          <a:xfrm>
            <a:off x="4286973" y="6397822"/>
            <a:ext cx="772897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https://www.cmegroup.com/markets/interest-rates/cme-fedwatch-tool.html</a:t>
            </a:r>
          </a:p>
        </p:txBody>
      </p:sp>
    </p:spTree>
    <p:extLst>
      <p:ext uri="{BB962C8B-B14F-4D97-AF65-F5344CB8AC3E}">
        <p14:creationId xmlns:p14="http://schemas.microsoft.com/office/powerpoint/2010/main" val="5190764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28623-A969-8EA5-1025-719F83C77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Will Congress Do?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786B6E-C4FE-E975-1C1B-5F78B6A37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165" y="1795855"/>
            <a:ext cx="5486400" cy="29909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2AC3B-6895-7317-122A-13C146CE3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73435-AFD0-58A9-749C-DD7817ACA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20248"/>
            <a:ext cx="5486400" cy="34953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84632B-7C4A-08DC-4BCB-3F29936EABC7}"/>
              </a:ext>
            </a:extLst>
          </p:cNvPr>
          <p:cNvSpPr txBox="1"/>
          <p:nvPr/>
        </p:nvSpPr>
        <p:spPr>
          <a:xfrm>
            <a:off x="295608" y="5730861"/>
            <a:ext cx="10648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For detailed provisions https://taxfoundation.org/research/all/federal/big-beautiful-bill-house-gop-tax-plan/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5B68BE-A4A3-4D22-712D-9B33763C96BC}"/>
              </a:ext>
            </a:extLst>
          </p:cNvPr>
          <p:cNvSpPr txBox="1"/>
          <p:nvPr/>
        </p:nvSpPr>
        <p:spPr>
          <a:xfrm>
            <a:off x="5239658" y="6488668"/>
            <a:ext cx="6164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https://www.crfb.org/blogs/adding-house-reconciliation-bill</a:t>
            </a:r>
          </a:p>
        </p:txBody>
      </p:sp>
    </p:spTree>
    <p:extLst>
      <p:ext uri="{BB962C8B-B14F-4D97-AF65-F5344CB8AC3E}">
        <p14:creationId xmlns:p14="http://schemas.microsoft.com/office/powerpoint/2010/main" val="10873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F8E26-CC02-9101-953E-2CBE291CF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Citi</a:t>
            </a:r>
            <a:r>
              <a:rPr lang="en-US" dirty="0"/>
              <a:t>zen’s Guide to “Budget Reconciliation.”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68C49-0007-BC7D-F770-E947407EF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Procedure successfully used 22 times since 1974 to avoid a Senate filibuster.</a:t>
            </a:r>
          </a:p>
          <a:p>
            <a:r>
              <a:rPr lang="en-US" dirty="0"/>
              <a:t>Reconciliation can be used for changing taxes and spending (not Social Security) subject to the Byrd Rule.</a:t>
            </a:r>
          </a:p>
          <a:p>
            <a:r>
              <a:rPr lang="en-US" dirty="0"/>
              <a:t>Byrd rule: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No extraneous provisions.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No increase in the deficit after 10 year window.</a:t>
            </a:r>
          </a:p>
          <a:p>
            <a:r>
              <a:rPr lang="en-US" dirty="0"/>
              <a:t>Reconciliation games played by both parties: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BBB.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2017 Trump Tax Cut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4675A-01D0-1068-18E6-63F5DC2F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9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BB0B1-48F7-F1F8-6FFE-0EB19EFEF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conciliation and CBO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DC1C4-1B07-C715-27D1-58A1969DE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the CBO to be effective it must be perceived to be (and must be) nonpartisan.</a:t>
            </a:r>
          </a:p>
          <a:p>
            <a:r>
              <a:rPr lang="en-US" dirty="0"/>
              <a:t>Therefore, CBO “baseline” projections  and legislative scoring must not try to predict changes in legislation.</a:t>
            </a:r>
          </a:p>
          <a:p>
            <a:r>
              <a:rPr lang="en-US" dirty="0"/>
              <a:t>Instead, CBO must analyze the data based on the current law as written (e.g., 2017 Personal Tax cuts expire this year).</a:t>
            </a:r>
          </a:p>
          <a:p>
            <a:r>
              <a:rPr lang="en-US" dirty="0"/>
              <a:t>CBO is allowed to provide analyses of policy options.</a:t>
            </a:r>
            <a:br>
              <a:rPr lang="en-US" dirty="0"/>
            </a:br>
            <a:r>
              <a:rPr lang="en-US" dirty="0"/>
              <a:t>(“Options for Reducing the Deficit: 2025 to 2034,” https://www.cbo.gov/publication/60557”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E5224-D380-3A2C-9677-72CA3264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79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B94A6-E462-49D0-4C7E-6B5B3EA5D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Reconciliation Game in Action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71B0DF-EB93-3B37-2D16-C4D68940A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9362" y="943255"/>
            <a:ext cx="8025164" cy="56692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CB0A9-C874-FFF8-58AA-5761E0286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C008E6-6185-1255-4F21-0105D4879283}"/>
              </a:ext>
            </a:extLst>
          </p:cNvPr>
          <p:cNvSpPr/>
          <p:nvPr/>
        </p:nvSpPr>
        <p:spPr>
          <a:xfrm>
            <a:off x="9387898" y="4201886"/>
            <a:ext cx="1073910" cy="150590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0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4D5DB-545E-DDBC-A0EC-3D060C742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FDE5-515C-306B-15A2-4C2651F0233F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Nex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 Week</a:t>
            </a:r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: Immigration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6C321-D4FB-1F82-B542-1E10440E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49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1774798-DD85-F83B-E4DC-B397475946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17639"/>
            <a:ext cx="7578204" cy="422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488F3E-0D58-5937-9D63-C8FE456B0D7C}"/>
              </a:ext>
            </a:extLst>
          </p:cNvPr>
          <p:cNvSpPr txBox="1"/>
          <p:nvPr/>
        </p:nvSpPr>
        <p:spPr>
          <a:xfrm>
            <a:off x="2971800" y="5647532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About 10.6 million in 2022 (Latest data)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1 in 14 people born in Mexico currently lives in the US</a:t>
            </a:r>
          </a:p>
        </p:txBody>
      </p:sp>
    </p:spTree>
    <p:extLst>
      <p:ext uri="{BB962C8B-B14F-4D97-AF65-F5344CB8AC3E}">
        <p14:creationId xmlns:p14="http://schemas.microsoft.com/office/powerpoint/2010/main" val="2535380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A9C3D-E267-618D-106F-7EB17E86E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My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Goo</a:t>
            </a:r>
            <a:r>
              <a:rPr lang="en-US" dirty="0"/>
              <a:t>gle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02429-329F-D998-0EBA-0A029FCF7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https://sites.google.com/view/macro-current-issues/economic-update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6C0D6-4EF3-8732-D90B-920B4674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0562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82" y="-3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Let’</a:t>
            </a:r>
            <a:r>
              <a:rPr lang="en-US" sz="3800" dirty="0"/>
              <a:t>s Hear from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670559"/>
            <a:ext cx="11074608" cy="592479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5100" dirty="0">
              <a:hlinkClick r:id="rId2"/>
            </a:endParaRPr>
          </a:p>
          <a:p>
            <a:pPr marL="0" indent="0" algn="ctr">
              <a:buNone/>
            </a:pPr>
            <a:r>
              <a:rPr lang="en-US" sz="4800" dirty="0"/>
              <a:t>Geoffrey Woglom grwoglom@amherst.edu</a:t>
            </a:r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3800" dirty="0"/>
              <a:t>Contact NEED: </a:t>
            </a:r>
            <a:r>
              <a:rPr lang="en-US" sz="3800" dirty="0" err="1"/>
              <a:t>I</a:t>
            </a:r>
            <a:r>
              <a:rPr lang="en-US" sz="3800" dirty="0" err="1">
                <a:hlinkClick r:id="rId3"/>
              </a:rPr>
              <a:t>nfo@NEEDEcon.org</a:t>
            </a:r>
            <a:endParaRPr lang="en-US" sz="3800" dirty="0"/>
          </a:p>
          <a:p>
            <a:pPr marL="0" indent="0" algn="ctr">
              <a:buNone/>
            </a:pPr>
            <a:endParaRPr lang="en-US" sz="3800" dirty="0"/>
          </a:p>
          <a:p>
            <a:pPr marL="0" indent="0" algn="ctr">
              <a:buNone/>
            </a:pPr>
            <a:endParaRPr lang="en-US" sz="3800" dirty="0"/>
          </a:p>
          <a:p>
            <a:pPr marL="0" indent="0" algn="ctr">
              <a:buNone/>
            </a:pPr>
            <a:r>
              <a:rPr lang="en-US" sz="3800" dirty="0"/>
              <a:t>Support NEED:  www.NEEDEcon.org/donate.php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99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60" y="1253331"/>
            <a:ext cx="11929140" cy="435133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1 (5/15): Economic Update (Geoffrey Woglom, Amherst College) 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(5/22): Economics of Immigration (Jon Haveman, Exec Director, NEED) 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(5/29): Health Economics (Jon Haveman, Exec Director, NEED)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(6/5): Federal Debt and Deficits (Brian Peterson, Lagrange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(6/12):  Trade and Tariffs (Tibor </a:t>
            </a:r>
            <a:r>
              <a:rPr lang="en-US" dirty="0" err="1"/>
              <a:t>Besedes</a:t>
            </a:r>
            <a:r>
              <a:rPr lang="en-US" dirty="0"/>
              <a:t>, Georgia Institute of Technology)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251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4F4D-A341-752D-D1FC-EE7DB7DE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xican-Born People in the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9AEC2-6CDB-0B86-749F-71CAE8EC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7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50F7CA-3611-5C1B-F4FF-29E8A3EA68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17639"/>
            <a:ext cx="7578204" cy="422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5A87F1-F563-0816-B8C3-2C4A06FCE00E}"/>
              </a:ext>
            </a:extLst>
          </p:cNvPr>
          <p:cNvSpPr txBox="1"/>
          <p:nvPr/>
        </p:nvSpPr>
        <p:spPr>
          <a:xfrm>
            <a:off x="2971800" y="5647532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About 10.6 million in 2022 (Latest data)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1 in 14 people born in Mexico currently lives in the US</a:t>
            </a:r>
          </a:p>
        </p:txBody>
      </p:sp>
    </p:spTree>
    <p:extLst>
      <p:ext uri="{BB962C8B-B14F-4D97-AF65-F5344CB8AC3E}">
        <p14:creationId xmlns:p14="http://schemas.microsoft.com/office/powerpoint/2010/main" val="713300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63C8C-35B5-4D56-AC2E-DE26E31B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6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rnational Per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/>
              <a:t>Capita Healthcare Spending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02AE2E-22E7-404C-B599-026744903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2349" y="948267"/>
            <a:ext cx="8992017" cy="5423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57FA2D-F02B-45F6-B430-4AD339DF6EB5}"/>
              </a:ext>
            </a:extLst>
          </p:cNvPr>
          <p:cNvSpPr txBox="1"/>
          <p:nvPr/>
        </p:nvSpPr>
        <p:spPr>
          <a:xfrm>
            <a:off x="3239730" y="6371861"/>
            <a:ext cx="8937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Roosa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Tikkanen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Melinda K. Abrams,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 Health Care from a Global Perspective, 2019: Higher Spending, Worse Outcomes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(Commonwealth Fund, Jan. 2020).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68DE0D-14AC-6FF9-2BA1-BB0591266D94}"/>
              </a:ext>
            </a:extLst>
          </p:cNvPr>
          <p:cNvSpPr txBox="1"/>
          <p:nvPr/>
        </p:nvSpPr>
        <p:spPr>
          <a:xfrm>
            <a:off x="4872790" y="1472493"/>
            <a:ext cx="3438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US spends more than twice the OECD average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1E3CA59-FEFD-3F42-FCBC-774B4F5EB9BB}"/>
              </a:ext>
            </a:extLst>
          </p:cNvPr>
          <p:cNvCxnSpPr>
            <a:cxnSpLocks/>
          </p:cNvCxnSpPr>
          <p:nvPr/>
        </p:nvCxnSpPr>
        <p:spPr>
          <a:xfrm>
            <a:off x="7856621" y="1734325"/>
            <a:ext cx="1777236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09F7D6-1719-8115-A35A-285E127ED28B}"/>
              </a:ext>
            </a:extLst>
          </p:cNvPr>
          <p:cNvCxnSpPr>
            <a:cxnSpLocks/>
          </p:cNvCxnSpPr>
          <p:nvPr/>
        </p:nvCxnSpPr>
        <p:spPr>
          <a:xfrm flipH="1">
            <a:off x="3609474" y="2141621"/>
            <a:ext cx="1143000" cy="151844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769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742D-D0CB-6E4C-A7E0-0EF6CAAD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768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Holds Debt to Foreigners,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2E5D7-BB37-8C4A-8DEF-6138F96E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EB9CFB-3A99-B24C-6895-1F7EA9506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8200" y="1300753"/>
            <a:ext cx="6092178" cy="4256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25A0D3-B616-0677-08D9-8E95166F9D52}"/>
              </a:ext>
            </a:extLst>
          </p:cNvPr>
          <p:cNvSpPr txBox="1"/>
          <p:nvPr/>
        </p:nvSpPr>
        <p:spPr>
          <a:xfrm>
            <a:off x="6820161" y="3038513"/>
            <a:ext cx="5195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Foreign ownership is relatively recent </a:t>
            </a:r>
          </a:p>
          <a:p>
            <a:r>
              <a:rPr lang="en-US" sz="2000" dirty="0"/>
              <a:t>– in 1990 foreign ownership was less than 20%</a:t>
            </a:r>
          </a:p>
          <a:p>
            <a:r>
              <a:rPr lang="en-US" sz="2000" dirty="0"/>
              <a:t>– peaked at 40+%</a:t>
            </a:r>
          </a:p>
          <a:p>
            <a:r>
              <a:rPr lang="en-US" sz="2000" dirty="0"/>
              <a:t>– now is 29.4%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64DFD0-B4E5-6126-CAF4-E85E996E43AE}"/>
              </a:ext>
            </a:extLst>
          </p:cNvPr>
          <p:cNvSpPr txBox="1"/>
          <p:nvPr/>
        </p:nvSpPr>
        <p:spPr>
          <a:xfrm>
            <a:off x="4031312" y="3895235"/>
            <a:ext cx="2445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Billions of U.S. Dollars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67658F-5253-6B04-7975-06FD5F268F5D}"/>
              </a:ext>
            </a:extLst>
          </p:cNvPr>
          <p:cNvSpPr txBox="1"/>
          <p:nvPr/>
        </p:nvSpPr>
        <p:spPr>
          <a:xfrm>
            <a:off x="5454127" y="6498278"/>
            <a:ext cx="6145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www.statista.com</a:t>
            </a:r>
            <a:r>
              <a:rPr lang="en-US" sz="1200" dirty="0"/>
              <a:t>/statistics/246420/major-foreign-holders-of-us-treasury-debt/</a:t>
            </a:r>
          </a:p>
        </p:txBody>
      </p:sp>
    </p:spTree>
    <p:extLst>
      <p:ext uri="{BB962C8B-B14F-4D97-AF65-F5344CB8AC3E}">
        <p14:creationId xmlns:p14="http://schemas.microsoft.com/office/powerpoint/2010/main" val="84429901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32700</TotalTime>
  <Words>1994</Words>
  <Application>Microsoft Office PowerPoint</Application>
  <PresentationFormat>Widescreen</PresentationFormat>
  <Paragraphs>311</Paragraphs>
  <Slides>51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Arimo</vt:lpstr>
      <vt:lpstr>Calibri</vt:lpstr>
      <vt:lpstr>Courier New</vt:lpstr>
      <vt:lpstr>Times New Roman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Mexican-Born People in the US</vt:lpstr>
      <vt:lpstr>International Per Capita Healthcare Spending</vt:lpstr>
      <vt:lpstr>Who Holds Debt to Foreigners,</vt:lpstr>
      <vt:lpstr>Tariffs in 2021</vt:lpstr>
      <vt:lpstr>Submitting Questions</vt:lpstr>
      <vt:lpstr>PowerPoint Presentation</vt:lpstr>
      <vt:lpstr>Outline for the Talk</vt:lpstr>
      <vt:lpstr>Gross Domestic Product: 2024 = $29.2 tr</vt:lpstr>
      <vt:lpstr>Basic GDP Accounting</vt:lpstr>
      <vt:lpstr>GDP and ‘Potential’ during the Recovery</vt:lpstr>
      <vt:lpstr>What is a Recession?</vt:lpstr>
      <vt:lpstr>Unemployment is Near Record Lows</vt:lpstr>
      <vt:lpstr>Where Have All the Workers Gone?</vt:lpstr>
      <vt:lpstr>The Aging of the Labor Force</vt:lpstr>
      <vt:lpstr>Supplemented by Foreign Workers</vt:lpstr>
      <vt:lpstr>How is Pennsylvania Doing?</vt:lpstr>
      <vt:lpstr>Labor Market in Pennsylvania</vt:lpstr>
      <vt:lpstr>Overall Good News on the Real Side</vt:lpstr>
      <vt:lpstr>Interest Rates: Era of Falling Rates Over?</vt:lpstr>
      <vt:lpstr>National Housing Market and Closer to Home</vt:lpstr>
      <vt:lpstr>The Housing Market Could Be Worsening?</vt:lpstr>
      <vt:lpstr>Stock Prices: Its OK to Look at Your 401K Again</vt:lpstr>
      <vt:lpstr>Inflation during the Recovery (CPI)</vt:lpstr>
      <vt:lpstr>Fed’s Measure (PCE)</vt:lpstr>
      <vt:lpstr>CPI vs. PCE:  Differences</vt:lpstr>
      <vt:lpstr>Uses of Inflation Measures</vt:lpstr>
      <vt:lpstr>Measuring “Underlying” Inflation</vt:lpstr>
      <vt:lpstr>Measuring the Cost of Housing </vt:lpstr>
      <vt:lpstr>Wages Have Finally Caught Up to Inflation</vt:lpstr>
      <vt:lpstr>International Comparisons</vt:lpstr>
      <vt:lpstr>TheSState of the Economy &amp; Policy Effects</vt:lpstr>
      <vt:lpstr>Consumer’s Are Not Happy (2/3rds of GDP)</vt:lpstr>
      <vt:lpstr>They Are Worried about Inflation</vt:lpstr>
      <vt:lpstr>Busineses aren’t Too Happy Either</vt:lpstr>
      <vt:lpstr>Professional Forecasters Are Worried</vt:lpstr>
      <vt:lpstr>Why the Doom &amp; Gloom</vt:lpstr>
      <vt:lpstr>StagFlation and the Fed’s Dilemma</vt:lpstr>
      <vt:lpstr>What Will the Fed Do?</vt:lpstr>
      <vt:lpstr>What Will Congress Do?</vt:lpstr>
      <vt:lpstr>Citizen’s Guide to “Budget Reconciliation.”</vt:lpstr>
      <vt:lpstr>Reconciliation and CBO Projections</vt:lpstr>
      <vt:lpstr>The Reconciliation Game in Action</vt:lpstr>
      <vt:lpstr>Next Week: Immigration</vt:lpstr>
      <vt:lpstr>My Google Site</vt:lpstr>
      <vt:lpstr> Let’s Hear from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Geoffrey Woglom</cp:lastModifiedBy>
  <cp:revision>686</cp:revision>
  <cp:lastPrinted>2024-09-19T20:35:19Z</cp:lastPrinted>
  <dcterms:created xsi:type="dcterms:W3CDTF">2017-05-03T22:30:38Z</dcterms:created>
  <dcterms:modified xsi:type="dcterms:W3CDTF">2025-05-15T18:40:57Z</dcterms:modified>
</cp:coreProperties>
</file>